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0" r:id="rId2"/>
    <p:sldId id="267" r:id="rId3"/>
    <p:sldId id="268" r:id="rId4"/>
    <p:sldId id="269" r:id="rId5"/>
    <p:sldId id="270" r:id="rId6"/>
    <p:sldId id="271" r:id="rId7"/>
    <p:sldId id="347" r:id="rId8"/>
    <p:sldId id="348" r:id="rId9"/>
    <p:sldId id="349" r:id="rId10"/>
    <p:sldId id="350" r:id="rId11"/>
    <p:sldId id="351" r:id="rId12"/>
    <p:sldId id="311" r:id="rId13"/>
    <p:sldId id="312" r:id="rId14"/>
    <p:sldId id="313" r:id="rId15"/>
    <p:sldId id="352" r:id="rId16"/>
    <p:sldId id="314" r:id="rId17"/>
    <p:sldId id="315" r:id="rId18"/>
    <p:sldId id="316" r:id="rId19"/>
    <p:sldId id="353" r:id="rId20"/>
    <p:sldId id="354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61" r:id="rId30"/>
    <p:sldId id="355" r:id="rId31"/>
    <p:sldId id="360" r:id="rId32"/>
    <p:sldId id="356" r:id="rId33"/>
    <p:sldId id="357" r:id="rId34"/>
    <p:sldId id="358" r:id="rId35"/>
    <p:sldId id="332" r:id="rId36"/>
    <p:sldId id="333" r:id="rId37"/>
    <p:sldId id="335" r:id="rId38"/>
    <p:sldId id="337" r:id="rId39"/>
    <p:sldId id="338" r:id="rId40"/>
    <p:sldId id="340" r:id="rId41"/>
    <p:sldId id="341" r:id="rId42"/>
    <p:sldId id="334" r:id="rId43"/>
    <p:sldId id="346" r:id="rId44"/>
    <p:sldId id="272" r:id="rId45"/>
    <p:sldId id="273" r:id="rId46"/>
    <p:sldId id="274" r:id="rId47"/>
    <p:sldId id="275" r:id="rId48"/>
    <p:sldId id="276" r:id="rId49"/>
    <p:sldId id="277" r:id="rId50"/>
    <p:sldId id="283" r:id="rId51"/>
    <p:sldId id="284" r:id="rId52"/>
    <p:sldId id="285" r:id="rId53"/>
    <p:sldId id="286" r:id="rId54"/>
    <p:sldId id="287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0"/>
    <p:restoredTop sz="94674"/>
  </p:normalViewPr>
  <p:slideViewPr>
    <p:cSldViewPr snapToGrid="0" snapToObjects="1">
      <p:cViewPr>
        <p:scale>
          <a:sx n="96" d="100"/>
          <a:sy n="96" d="100"/>
        </p:scale>
        <p:origin x="57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35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0B0F13-A938-6242-8FD0-D562ECDE4D43}" type="slidenum">
              <a:rPr lang="en-US" sz="1200"/>
              <a:pPr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323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18EB62-1F37-5A4A-9737-9288D349DD94}" type="slidenum">
              <a:rPr lang="en-US" sz="1200"/>
              <a:pPr/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129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DCBFFC-DAEC-1F4E-8C36-62E8A6FBBF73}" type="slidenum">
              <a:rPr lang="en-US" sz="1200"/>
              <a:pPr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728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82B643-15F5-4B2C-8F3B-E6A62C0B23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D2CDF8-0E64-438B-9BE2-D0D5E199D1C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519/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spring2018/cs418/hom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://webglfundamentals.org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engr.illinois.edu/cs418/HelloColo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Polygonal Models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59750" y="1370893"/>
            <a:ext cx="8317520" cy="4882123"/>
            <a:chOff x="1371601" y="2292150"/>
            <a:chExt cx="5200649" cy="3981451"/>
          </a:xfrm>
        </p:grpSpPr>
        <p:grpSp>
          <p:nvGrpSpPr>
            <p:cNvPr id="8194" name="Group 59"/>
            <p:cNvGrpSpPr>
              <a:grpSpLocks/>
            </p:cNvGrpSpPr>
            <p:nvPr/>
          </p:nvGrpSpPr>
          <p:grpSpPr bwMode="auto">
            <a:xfrm>
              <a:off x="6057900" y="4236838"/>
              <a:ext cx="514350" cy="341312"/>
              <a:chOff x="2976" y="2897"/>
              <a:chExt cx="702" cy="359"/>
            </a:xfrm>
          </p:grpSpPr>
          <p:sp>
            <p:nvSpPr>
              <p:cNvPr id="8201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2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3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4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5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6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7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8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9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0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1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2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3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4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5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6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7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8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9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0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1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2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sp>
          <p:nvSpPr>
            <p:cNvPr id="46" name="Trapezoid 45"/>
            <p:cNvSpPr/>
            <p:nvPr/>
          </p:nvSpPr>
          <p:spPr bwMode="auto">
            <a:xfrm rot="5400000">
              <a:off x="3609975" y="4111425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8197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597620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8198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419674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8199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292150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14850" y="3511350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22FFB-D8E1-4A90-9245-307ACDDFFAD5}"/>
              </a:ext>
            </a:extLst>
          </p:cNvPr>
          <p:cNvSpPr txBox="1"/>
          <p:nvPr/>
        </p:nvSpPr>
        <p:spPr>
          <a:xfrm>
            <a:off x="6492036" y="1300831"/>
            <a:ext cx="339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digital representation of a scene will primarily use polygonal models</a:t>
            </a:r>
          </a:p>
        </p:txBody>
      </p:sp>
    </p:spTree>
    <p:extLst>
      <p:ext uri="{BB962C8B-B14F-4D97-AF65-F5344CB8AC3E}">
        <p14:creationId xmlns:p14="http://schemas.microsoft.com/office/powerpoint/2010/main" val="412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r>
              <a:rPr lang="en-US" sz="2000" b="1" dirty="0"/>
              <a:t>Rendering</a:t>
            </a:r>
            <a:r>
              <a:rPr lang="en-US" sz="2000" dirty="0"/>
              <a:t> or </a:t>
            </a:r>
            <a:r>
              <a:rPr lang="en-US" sz="2000" b="1" dirty="0"/>
              <a:t>image synthesis</a:t>
            </a:r>
            <a:r>
              <a:rPr lang="en-US" sz="2000" dirty="0"/>
              <a:t>  is the automatic process of generating a photorealistic or non-photorealistic image from a 2D or 3D mode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l </a:t>
            </a:r>
          </a:p>
          <a:p>
            <a:r>
              <a:rPr lang="en-US" sz="2000" dirty="0"/>
              <a:t>Rendering methods generally use one of two approaches</a:t>
            </a:r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14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18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425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1175" y="1583191"/>
            <a:ext cx="8998633" cy="4602072"/>
          </a:xfrm>
        </p:spPr>
        <p:txBody>
          <a:bodyPr>
            <a:normAutofit/>
          </a:bodyPr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Most low-level graphics libraries use a camera model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API typically requires you to specify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200" dirty="0">
                <a:ea typeface="ＭＳ Ｐゴシック" charset="0"/>
              </a:rPr>
              <a:t>Objects in the scene</a:t>
            </a:r>
          </a:p>
          <a:p>
            <a:pPr lvl="1"/>
            <a:r>
              <a:rPr lang="en-US" sz="2200" dirty="0">
                <a:ea typeface="ＭＳ Ｐゴシック" charset="0"/>
              </a:rPr>
              <a:t>Materials the objects are made of</a:t>
            </a:r>
          </a:p>
          <a:p>
            <a:pPr lvl="1"/>
            <a:r>
              <a:rPr lang="en-US" sz="2200" dirty="0">
                <a:ea typeface="ＭＳ Ｐゴシック" charset="0"/>
              </a:rPr>
              <a:t>Viewer (position, view direction, field of view,…)</a:t>
            </a:r>
          </a:p>
          <a:p>
            <a:pPr lvl="1"/>
            <a:r>
              <a:rPr lang="en-US" sz="2200" dirty="0">
                <a:ea typeface="ＭＳ Ｐゴシック" charset="0"/>
              </a:rPr>
              <a:t>Lights - what parameters do you think typically are used?</a:t>
            </a:r>
            <a:br>
              <a:rPr lang="en-US" sz="22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</a:rPr>
              <a:t>The engine (i.e. the library) will use pipeline-style processing</a:t>
            </a:r>
          </a:p>
          <a:p>
            <a:pPr lvl="1"/>
            <a:r>
              <a:rPr lang="en-US" sz="2000" dirty="0">
                <a:ea typeface="ＭＳ Ｐゴシック" charset="0"/>
              </a:rPr>
              <a:t>The input geometry flows through several processing stages</a:t>
            </a:r>
          </a:p>
          <a:p>
            <a:pPr marL="0" indent="0">
              <a:buNone/>
            </a:pPr>
            <a:r>
              <a:rPr lang="en-US" sz="1050" dirty="0">
                <a:latin typeface="Arial" charset="0"/>
                <a:ea typeface="ＭＳ Ｐゴシック" charset="0"/>
                <a:cs typeface="ＭＳ Ｐゴシック" charset="0"/>
              </a:rPr>
              <a:t>API = 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77343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Revenue of $100B globally in 2017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2594156"/>
            <a:ext cx="4178841" cy="235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27" y="3770528"/>
            <a:ext cx="4167304" cy="26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33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511" y="516624"/>
            <a:ext cx="8913813" cy="91440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1918" y="2500135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650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93884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41266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88648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6030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8341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0794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46502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3884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41266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8648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136030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83412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30794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46502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3884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1266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8648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36030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3412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30794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4650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9388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266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788648" y="2919983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36030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8341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3079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4650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388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41266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88648" y="2452922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36030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8341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079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650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9388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1266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78864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36030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48341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83079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74650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9388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41266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78864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36030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8341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3079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9967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9967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39967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39967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9967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967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9967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17761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7761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7761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7761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17761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17761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17761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005022" y="2515376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45038" y="236397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97618" y="3935235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955914" y="4543192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94148" y="2571287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Vertices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68367" y="1410700"/>
            <a:ext cx="79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Pixels</a:t>
            </a:r>
          </a:p>
        </p:txBody>
      </p:sp>
      <p:sp>
        <p:nvSpPr>
          <p:cNvPr id="92" name="TextBox 91"/>
          <p:cNvSpPr txBox="1"/>
          <p:nvPr/>
        </p:nvSpPr>
        <p:spPr>
          <a:xfrm rot="717781">
            <a:off x="3430706" y="4345713"/>
            <a:ext cx="79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Edges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85590" y="529692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Aliasing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568" y="1399183"/>
            <a:ext cx="124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Primitives</a:t>
            </a:r>
          </a:p>
        </p:txBody>
      </p:sp>
      <p:sp>
        <p:nvSpPr>
          <p:cNvPr id="96" name="Freeform 95"/>
          <p:cNvSpPr/>
          <p:nvPr/>
        </p:nvSpPr>
        <p:spPr>
          <a:xfrm>
            <a:off x="3033434" y="2408159"/>
            <a:ext cx="742278" cy="19238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278" h="144286">
                <a:moveTo>
                  <a:pt x="0" y="144286"/>
                </a:moveTo>
                <a:cubicBezTo>
                  <a:pt x="128195" y="-73556"/>
                  <a:pt x="417756" y="9816"/>
                  <a:pt x="742278" y="474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36777" y="3047582"/>
            <a:ext cx="194052" cy="101839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989704"/>
              <a:gd name="connsiteY0" fmla="*/ 209953 h 209953"/>
              <a:gd name="connsiteX1" fmla="*/ 989704 w 989704"/>
              <a:gd name="connsiteY1" fmla="*/ 16316 h 209953"/>
              <a:gd name="connsiteX0" fmla="*/ 20861 w 1010565"/>
              <a:gd name="connsiteY0" fmla="*/ 195529 h 291491"/>
              <a:gd name="connsiteX1" fmla="*/ 1010565 w 1010565"/>
              <a:gd name="connsiteY1" fmla="*/ 1892 h 291491"/>
              <a:gd name="connsiteX0" fmla="*/ 18753 w 1116034"/>
              <a:gd name="connsiteY0" fmla="*/ 281338 h 367400"/>
              <a:gd name="connsiteX1" fmla="*/ 1116034 w 1116034"/>
              <a:gd name="connsiteY1" fmla="*/ 1640 h 367400"/>
              <a:gd name="connsiteX0" fmla="*/ 194052 w 194052"/>
              <a:gd name="connsiteY0" fmla="*/ 0 h 763793"/>
              <a:gd name="connsiteX1" fmla="*/ 183295 w 194052"/>
              <a:gd name="connsiteY1" fmla="*/ 763793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052" h="763793">
                <a:moveTo>
                  <a:pt x="194052" y="0"/>
                </a:moveTo>
                <a:cubicBezTo>
                  <a:pt x="31791" y="309283"/>
                  <a:pt x="-141227" y="726141"/>
                  <a:pt x="183295" y="7637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 rot="17100000">
            <a:off x="6941847" y="4850113"/>
            <a:ext cx="999385" cy="321953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749539"/>
              <a:gd name="connsiteY0" fmla="*/ 69580 h 249244"/>
              <a:gd name="connsiteX1" fmla="*/ 749539 w 749539"/>
              <a:gd name="connsiteY1" fmla="*/ 249244 h 249244"/>
              <a:gd name="connsiteX0" fmla="*/ 0 w 749539"/>
              <a:gd name="connsiteY0" fmla="*/ 142289 h 321953"/>
              <a:gd name="connsiteX1" fmla="*/ 749539 w 749539"/>
              <a:gd name="connsiteY1" fmla="*/ 321953 h 32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539" h="321953">
                <a:moveTo>
                  <a:pt x="0" y="142289"/>
                </a:moveTo>
                <a:cubicBezTo>
                  <a:pt x="128195" y="-75553"/>
                  <a:pt x="643576" y="-63828"/>
                  <a:pt x="749539" y="3219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21167" y="5098778"/>
            <a:ext cx="25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raster image from a vector 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CA64ED-BC9E-4D74-B93F-83806C031920}"/>
              </a:ext>
            </a:extLst>
          </p:cNvPr>
          <p:cNvSpPr txBox="1"/>
          <p:nvPr/>
        </p:nvSpPr>
        <p:spPr>
          <a:xfrm>
            <a:off x="2678023" y="5833472"/>
            <a:ext cx="76617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Vector Graphics Representation  </a:t>
            </a:r>
            <a:br>
              <a:rPr lang="en-US" dirty="0"/>
            </a:br>
            <a:r>
              <a:rPr lang="en-US" dirty="0"/>
              <a:t>Is a purely mathematical representation of shape. For example, a line is y=</a:t>
            </a:r>
            <a:r>
              <a:rPr lang="en-US" dirty="0" err="1"/>
              <a:t>mx+b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Typically, </a:t>
            </a:r>
            <a:r>
              <a:rPr lang="en-US" b="1" i="1" dirty="0"/>
              <a:t>vector graphics </a:t>
            </a:r>
            <a:r>
              <a:rPr lang="en-US" dirty="0"/>
              <a:t>refers to 2D shapes, but the idea applies to 3D as well. </a:t>
            </a:r>
          </a:p>
        </p:txBody>
      </p:sp>
    </p:spTree>
    <p:extLst>
      <p:ext uri="{BB962C8B-B14F-4D97-AF65-F5344CB8AC3E}">
        <p14:creationId xmlns:p14="http://schemas.microsoft.com/office/powerpoint/2010/main" val="3582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DF4AAACC-B424-3D41-9045-F1471ABA0815}" type="slidenum">
              <a:rPr lang="es-ES" sz="1000">
                <a:latin typeface="Arial" charset="0"/>
              </a:rPr>
              <a:pPr lvl="1"/>
              <a:t>23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Vertex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Shader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36543"/>
            <a:ext cx="11296357" cy="4122134"/>
          </a:xfrm>
        </p:spPr>
        <p:txBody>
          <a:bodyPr>
            <a:norm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Program that runs on the GPU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Typically transforms vertex locations from one coordinate system to another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Transformations can be useful for placing objects in your scene</a:t>
            </a:r>
          </a:p>
          <a:p>
            <a:pPr lvl="1"/>
            <a:r>
              <a:rPr lang="en-US" sz="2000" dirty="0">
                <a:ea typeface="ＭＳ Ｐゴシック" charset="0"/>
              </a:rPr>
              <a:t>Also, some operations on the geometry are easier when done in specific coordinate system</a:t>
            </a:r>
            <a:br>
              <a:rPr lang="en-US" sz="20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Change of coordinates usually equivalent to a matrix transformation 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Vertex processor can also computes vertex colors</a:t>
            </a:r>
          </a:p>
        </p:txBody>
      </p:sp>
    </p:spTree>
    <p:extLst>
      <p:ext uri="{BB962C8B-B14F-4D97-AF65-F5344CB8AC3E}">
        <p14:creationId xmlns:p14="http://schemas.microsoft.com/office/powerpoint/2010/main" val="6751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Changing Coordinate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" y="1313069"/>
            <a:ext cx="7115530" cy="388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3700D-C0B5-4388-A98B-5EEA61039E36}"/>
              </a:ext>
            </a:extLst>
          </p:cNvPr>
          <p:cNvSpPr txBox="1"/>
          <p:nvPr/>
        </p:nvSpPr>
        <p:spPr>
          <a:xfrm>
            <a:off x="7990448" y="1313069"/>
            <a:ext cx="30245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Transformation:</a:t>
            </a:r>
            <a:br>
              <a:rPr lang="en-US" b="1" dirty="0"/>
            </a:br>
            <a:r>
              <a:rPr lang="en-US" dirty="0"/>
              <a:t>Move a model from a local coordinate system to a position in the “world”</a:t>
            </a:r>
          </a:p>
          <a:p>
            <a:endParaRPr lang="en-US" dirty="0"/>
          </a:p>
          <a:p>
            <a:r>
              <a:rPr lang="en-US" b="1" dirty="0"/>
              <a:t>View Transformation:</a:t>
            </a:r>
          </a:p>
          <a:p>
            <a:r>
              <a:rPr lang="en-US" dirty="0"/>
              <a:t>Keeping camera fixed, move all the objects in the world so that they are seen as if from a specific viewpoint</a:t>
            </a:r>
          </a:p>
          <a:p>
            <a:endParaRPr lang="en-US" dirty="0"/>
          </a:p>
          <a:p>
            <a:r>
              <a:rPr lang="en-US" b="1" dirty="0"/>
              <a:t>Projection Transformation:</a:t>
            </a:r>
            <a:br>
              <a:rPr lang="en-US" b="1" dirty="0"/>
            </a:br>
            <a:r>
              <a:rPr lang="en-US" dirty="0"/>
              <a:t>Change coordinates so that a 3D to 2D projection of the geometry is done correctly</a:t>
            </a:r>
          </a:p>
          <a:p>
            <a:endParaRPr lang="en-US" dirty="0"/>
          </a:p>
          <a:p>
            <a:r>
              <a:rPr lang="en-US" b="1" dirty="0"/>
              <a:t>Viewport Transformation:</a:t>
            </a:r>
            <a:br>
              <a:rPr lang="en-US" dirty="0"/>
            </a:br>
            <a:r>
              <a:rPr lang="en-US" dirty="0"/>
              <a:t>Change from 2D coordinates in [-1,1] to pixel coordinates </a:t>
            </a:r>
          </a:p>
        </p:txBody>
      </p:sp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5FC19677-9F5D-1B44-A674-84EA00E9D84D}" type="slidenum">
              <a:rPr lang="es-ES" sz="1000">
                <a:latin typeface="Arial" charset="0"/>
              </a:rPr>
              <a:pPr lvl="1"/>
              <a:t>25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Primitive Assembly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652" y="1519311"/>
            <a:ext cx="5514536" cy="502685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Vertices must be collected into geometric objects before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clipping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rasterization</a:t>
            </a:r>
            <a:r>
              <a:rPr lang="en-US" dirty="0">
                <a:ea typeface="ＭＳ Ｐゴシック" charset="0"/>
                <a:cs typeface="ＭＳ Ｐゴシック" charset="0"/>
              </a:rPr>
              <a:t> can take place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For </a:t>
            </a:r>
            <a:r>
              <a:rPr lang="en-US" dirty="0" err="1">
                <a:ea typeface="ＭＳ Ｐゴシック" charset="0"/>
              </a:rPr>
              <a:t>WebGL</a:t>
            </a:r>
            <a:r>
              <a:rPr lang="en-US" dirty="0">
                <a:ea typeface="ＭＳ Ｐゴシック" charset="0"/>
              </a:rPr>
              <a:t>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Points, Line Segments, Polygons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Other APIs sometimes support more complex geometry (e.g. curves)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91" t="9812" r="38304" b="11067"/>
          <a:stretch/>
        </p:blipFill>
        <p:spPr>
          <a:xfrm>
            <a:off x="6149719" y="1381649"/>
            <a:ext cx="3724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03E571E2-9574-6840-98CC-DA950C63172C}" type="slidenum">
              <a:rPr lang="es-ES" sz="1000">
                <a:latin typeface="Arial" charset="0"/>
              </a:rPr>
              <a:pPr lvl="1"/>
              <a:t>26</a:t>
            </a:fld>
            <a:endParaRPr lang="es-ES" sz="1000" dirty="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Clipping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90"/>
            <a:ext cx="10148668" cy="4575640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Our virtual camera can only see part of the world </a:t>
            </a:r>
          </a:p>
          <a:p>
            <a:r>
              <a:rPr lang="en-US" sz="2000" dirty="0">
                <a:ea typeface="ＭＳ Ｐゴシック" charset="0"/>
              </a:rPr>
              <a:t>Objects not within this volume are said to be </a:t>
            </a:r>
            <a:r>
              <a:rPr lang="en-US" sz="2000" i="1" dirty="0">
                <a:ea typeface="ＭＳ Ｐゴシック" charset="0"/>
              </a:rPr>
              <a:t>clipped</a:t>
            </a:r>
            <a:r>
              <a:rPr lang="en-US" sz="2000" dirty="0">
                <a:ea typeface="ＭＳ Ｐゴシック" charset="0"/>
              </a:rPr>
              <a:t> out of the scene</a:t>
            </a:r>
          </a:p>
          <a:p>
            <a:r>
              <a:rPr lang="en-US" sz="2000" dirty="0">
                <a:ea typeface="ＭＳ Ｐゴシック" charset="0"/>
              </a:rPr>
              <a:t>Why would we do this?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Why not just render everything and keep only pixels that fall within the viewing window?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E5E54-32FE-4C56-89DE-DC4003A1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72" y="3094306"/>
            <a:ext cx="4943584" cy="3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A7B3298-9896-F940-A69B-F139DB56D710}" type="slidenum">
              <a:rPr lang="es-ES" sz="1000">
                <a:latin typeface="Arial" charset="0"/>
              </a:rPr>
              <a:pPr lvl="1"/>
              <a:t>27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735" y="1233268"/>
            <a:ext cx="6532099" cy="5015132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If an object is not clipped out,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r>
              <a:rPr lang="en-US" sz="2000" dirty="0">
                <a:ea typeface="ＭＳ Ｐゴシック" charset="0"/>
                <a:cs typeface="ＭＳ Ｐゴシック" charset="0"/>
              </a:rPr>
              <a:t>pixels in the frame buffer must be assigned colors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Rasterizer produces a set of fragments for each object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Fragments are 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potential pixels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ea typeface="ＭＳ Ｐゴシック" charset="0"/>
              </a:rPr>
              <a:t>Have a location in frame buffer</a:t>
            </a:r>
          </a:p>
          <a:p>
            <a:pPr lvl="1"/>
            <a:r>
              <a:rPr lang="en-US" sz="1800" dirty="0">
                <a:ea typeface="ＭＳ Ｐゴシック" charset="0"/>
              </a:rPr>
              <a:t>Color and depth attributes</a:t>
            </a:r>
            <a:br>
              <a:rPr lang="en-US" sz="1800" dirty="0">
                <a:ea typeface="ＭＳ Ｐゴシック" charset="0"/>
              </a:rPr>
            </a:b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Vertex attributes are interpolated across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frgaments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23" y="1100426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D976218-47CE-6742-A608-927BE54AA25D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Pipeline Step: Fragment Processing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19" y="2208628"/>
            <a:ext cx="6836899" cy="2827605"/>
          </a:xfrm>
        </p:spPr>
        <p:txBody>
          <a:bodyPr>
            <a:normAutofit/>
          </a:bodyPr>
          <a:lstStyle/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computes color of the fragment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Fragments are processed to determine the color of final pixel </a:t>
            </a:r>
          </a:p>
          <a:p>
            <a:pPr lvl="1"/>
            <a:r>
              <a:rPr lang="en-US" sz="1600" dirty="0">
                <a:ea typeface="ＭＳ Ｐゴシック" charset="0"/>
                <a:cs typeface="ＭＳ Ｐゴシック" charset="0"/>
              </a:rPr>
              <a:t>Fragments at same location may need to be composited</a:t>
            </a:r>
            <a:br>
              <a:rPr lang="en-US" sz="16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Is a fragment  blocked by other fragments closer to the camera? </a:t>
            </a:r>
          </a:p>
          <a:p>
            <a:pPr lvl="1"/>
            <a:r>
              <a:rPr lang="en-US" sz="1600" dirty="0">
                <a:ea typeface="ＭＳ Ｐゴシック" charset="0"/>
              </a:rPr>
              <a:t>Hidden-surface removal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38" y="1332558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9639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3353106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1" y="3353106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2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 err="1"/>
              <a:t>WebGL</a:t>
            </a:r>
            <a:r>
              <a:rPr lang="en-US" dirty="0"/>
              <a:t>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debug code</a:t>
            </a:r>
          </a:p>
          <a:p>
            <a:r>
              <a:rPr lang="en-US" b="1" dirty="0"/>
              <a:t>If you have a laptop, bring it to recitation section</a:t>
            </a:r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Similar to NVIDIA</a:t>
            </a:r>
            <a:r>
              <a:rPr lang="ja-JP" altLang="en-US" sz="18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s Cg and Microsoft HLSL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Code sent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as source code</a:t>
            </a:r>
          </a:p>
          <a:p>
            <a:r>
              <a:rPr lang="en-US" sz="18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 functions compile, link and get information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endParaRPr lang="en-US" sz="1800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35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sz="2000" dirty="0">
                <a:ea typeface="ＭＳ Ｐゴシック" charset="0"/>
              </a:rPr>
              <a:t>Assign a value to the built-in variable </a:t>
            </a:r>
            <a:r>
              <a:rPr lang="en-US" sz="2000" dirty="0" err="1">
                <a:ea typeface="ＭＳ Ｐゴシック" charset="0"/>
              </a:rPr>
              <a:t>gl_FragColor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D4F6789-FDAF-1C41-A5B4-BD6F051D9AF5}" type="slidenum">
              <a:rPr lang="es-ES" sz="1000">
                <a:latin typeface="Arial" charset="0"/>
              </a:rPr>
              <a:pPr lvl="1"/>
              <a:t>37</a:t>
            </a:fld>
            <a:endParaRPr lang="es-ES" sz="1000"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8974" y="351607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Vertex Shader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attribute vec4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   gl_Position =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cxnSp>
        <p:nvCxnSpPr>
          <p:cNvPr id="30725" name="Straight Arrow Connector 10"/>
          <p:cNvCxnSpPr>
            <a:cxnSpLocks noChangeShapeType="1"/>
          </p:cNvCxnSpPr>
          <p:nvPr/>
        </p:nvCxnSpPr>
        <p:spPr bwMode="auto">
          <a:xfrm rot="16200000" flipV="1">
            <a:off x="2328789" y="4525626"/>
            <a:ext cx="914400" cy="6858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1738644" y="1878037"/>
            <a:ext cx="1295400" cy="4572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727" name="Straight Arrow Connector 14"/>
          <p:cNvCxnSpPr>
            <a:cxnSpLocks noChangeShapeType="1"/>
          </p:cNvCxnSpPr>
          <p:nvPr/>
        </p:nvCxnSpPr>
        <p:spPr bwMode="auto">
          <a:xfrm rot="10800000">
            <a:off x="4250788" y="2819510"/>
            <a:ext cx="609600" cy="382588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974146" y="1623538"/>
            <a:ext cx="22768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input from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0388" y="3219520"/>
            <a:ext cx="3405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must link to variable in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5989" y="5338119"/>
            <a:ext cx="1636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built in variable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099" y="5993160"/>
            <a:ext cx="3907472" cy="51731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Times New Roman" charset="0"/>
              </a:rPr>
              <a:t>Slide adapted from </a:t>
            </a:r>
            <a:br>
              <a:rPr lang="en-US" sz="1400" dirty="0">
                <a:latin typeface="Times New Roman" charset="0"/>
              </a:rPr>
            </a:br>
            <a:r>
              <a:rPr lang="en-US" sz="1400" dirty="0">
                <a:latin typeface="Times New Roman" charset="0"/>
              </a:rPr>
              <a:t>Angel and </a:t>
            </a:r>
            <a:r>
              <a:rPr lang="en-US" sz="1400" dirty="0" err="1">
                <a:latin typeface="Times New Roman" charset="0"/>
              </a:rPr>
              <a:t>Shreiner</a:t>
            </a:r>
            <a:r>
              <a:rPr lang="en-US" sz="1400" dirty="0">
                <a:latin typeface="Times New Roman" charset="0"/>
              </a:rPr>
              <a:t>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60419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813" y="5324547"/>
            <a:ext cx="92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Taken from </a:t>
            </a:r>
            <a:r>
              <a:rPr lang="en-US" sz="2400" dirty="0" err="1"/>
              <a:t>webglfundamentals.org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you guess what is slightly incorrect about this animation?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D0B7-DB69-4840-A6B9-38F0E1D8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2" y="1734798"/>
            <a:ext cx="5628616" cy="3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B5F2145A-FAEA-CE48-BE13-DB6FC9D67397}" type="slidenum">
              <a:rPr lang="es-ES" sz="1000">
                <a:latin typeface="Arial" charset="0"/>
              </a:rPr>
              <a:pPr lvl="1"/>
              <a:t>39</a:t>
            </a:fld>
            <a:endParaRPr lang="es-ES" sz="1000"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2080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Fragment Program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precision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mediump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float;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gl_FragColor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vec4(1.0, 0.0, 0.0, 1.0);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3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809930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95" y="2290575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47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/>
              <a:t> Does…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0" y="259080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on a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40" y="2270760"/>
            <a:ext cx="3001956" cy="4145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51761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Graphics Processing Unit (GPU) will have a large number of cores.</a:t>
            </a:r>
          </a:p>
          <a:p>
            <a:endParaRPr lang="en-US" dirty="0"/>
          </a:p>
          <a:p>
            <a:r>
              <a:rPr lang="en-US" dirty="0"/>
              <a:t>This architecture supports a massively-threaded environment for processing vertices and fragments (think of fragments as pixels for now)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160" y="5821681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antongerdelan.net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shaders.html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407404" y="228600"/>
            <a:ext cx="803199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2209800" y="2954644"/>
            <a:ext cx="3733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6400800" y="30480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971987" y="5376600"/>
            <a:ext cx="2456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vertex shading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7039929" y="5331768"/>
            <a:ext cx="279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fragment 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965" y="1172309"/>
            <a:ext cx="9298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Shading </a:t>
            </a:r>
            <a:r>
              <a:rPr lang="en-US" dirty="0"/>
              <a:t>The process of generating a color using lighting and material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 this in either vertex </a:t>
            </a:r>
            <a:r>
              <a:rPr lang="en-US" dirty="0" err="1"/>
              <a:t>shader</a:t>
            </a:r>
            <a:r>
              <a:rPr lang="en-US" dirty="0"/>
              <a:t> or the fragment </a:t>
            </a:r>
            <a:r>
              <a:rPr lang="en-US" dirty="0" err="1"/>
              <a:t>shader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per-fragment shading look more realistic?</a:t>
            </a:r>
          </a:p>
        </p:txBody>
      </p:sp>
    </p:spTree>
    <p:extLst>
      <p:ext uri="{BB962C8B-B14F-4D97-AF65-F5344CB8AC3E}">
        <p14:creationId xmlns:p14="http://schemas.microsoft.com/office/powerpoint/2010/main" val="118140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248" y="1962517"/>
            <a:ext cx="8501771" cy="3670767"/>
          </a:xfrm>
        </p:spPr>
        <p:txBody>
          <a:bodyPr/>
          <a:lstStyle/>
          <a:p>
            <a:r>
              <a:rPr lang="en-US" dirty="0"/>
              <a:t>General principles of rasterization</a:t>
            </a:r>
          </a:p>
          <a:p>
            <a:r>
              <a:rPr lang="en-US" dirty="0"/>
              <a:t>Pipeline model of a rasterization engine</a:t>
            </a:r>
          </a:p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Difference between rasterization and 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828676"/>
            <a:ext cx="4970584" cy="597539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6" y="805976"/>
            <a:ext cx="3207432" cy="1804180"/>
          </a:xfrm>
          <a:prstGeom prst="rect">
            <a:avLst/>
          </a:prstGeom>
        </p:spPr>
      </p:pic>
      <p:pic>
        <p:nvPicPr>
          <p:cNvPr id="1026" name="Picture 2" descr="Image result for coco">
            <a:extLst>
              <a:ext uri="{FF2B5EF4-FFF2-40B4-BE49-F238E27FC236}">
                <a16:creationId xmlns:a16="http://schemas.microsoft.com/office/drawing/2014/main" id="{C9FCC343-F98B-49FD-A1AF-E069AD2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05" y="2632856"/>
            <a:ext cx="3580442" cy="20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35" y="4729064"/>
            <a:ext cx="3130653" cy="2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618" y="1828801"/>
            <a:ext cx="8984471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https://courses.engr.illinois.edu/cs418/index.html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https://piazza.com/illinois/spring2018/cs418/home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Mechanics: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963" y="2329232"/>
            <a:ext cx="8536850" cy="4185612"/>
          </a:xfrm>
        </p:spPr>
        <p:txBody>
          <a:bodyPr>
            <a:normAutofit/>
          </a:bodyPr>
          <a:lstStyle/>
          <a:p>
            <a:r>
              <a:rPr lang="en-US" dirty="0"/>
              <a:t>Machine Problem 1	 15%</a:t>
            </a:r>
          </a:p>
          <a:p>
            <a:r>
              <a:rPr lang="en-US" dirty="0"/>
              <a:t>Machine Problem 2	 15%</a:t>
            </a:r>
          </a:p>
          <a:p>
            <a:r>
              <a:rPr lang="en-US" dirty="0"/>
              <a:t>Machine Problem 3	 15%</a:t>
            </a:r>
          </a:p>
          <a:p>
            <a:r>
              <a:rPr lang="en-US" dirty="0"/>
              <a:t>Machine Problem 4	 10%</a:t>
            </a:r>
          </a:p>
          <a:p>
            <a:r>
              <a:rPr lang="en-US" dirty="0"/>
              <a:t>Exam 1 	                             15%</a:t>
            </a:r>
          </a:p>
          <a:p>
            <a:r>
              <a:rPr lang="en-US" dirty="0"/>
              <a:t>Exam 2	                             15%</a:t>
            </a:r>
          </a:p>
          <a:p>
            <a:r>
              <a:rPr lang="en-US" dirty="0"/>
              <a:t>Exam 3                                    15%</a:t>
            </a:r>
          </a:p>
          <a:p>
            <a:r>
              <a:rPr lang="en-US" dirty="0"/>
              <a:t> </a:t>
            </a:r>
            <a:r>
              <a:rPr lang="en-US" b="1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985" y="1631852"/>
            <a:ext cx="9800491" cy="46344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97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may adjust the intervals down…but not up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Extra Credit</a:t>
            </a:r>
            <a:r>
              <a:rPr lang="en-US" dirty="0"/>
              <a:t>: Show up for class.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I’ll take attendance in some manner 3 times randomly</a:t>
            </a:r>
            <a:br>
              <a:rPr lang="en-US" dirty="0"/>
            </a:br>
            <a:r>
              <a:rPr lang="en-US" dirty="0"/>
              <a:t>Each of those 3 classes is worth 0.5% of the total course grade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7" y="858129"/>
            <a:ext cx="10921218" cy="583658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MPs submitted after the due date lose 10% per day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Discussing code is fine, copying code is not…</a:t>
            </a:r>
            <a:br>
              <a:rPr lang="en-US" dirty="0"/>
            </a:br>
            <a:r>
              <a:rPr lang="en-US" b="1" dirty="0"/>
              <a:t>If we discover plagiarized code, that code will receive a grade of 0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Do not use 3</a:t>
            </a:r>
            <a:r>
              <a:rPr lang="en-US" b="1" baseline="30000" dirty="0"/>
              <a:t>rd</a:t>
            </a:r>
            <a:r>
              <a:rPr lang="en-US" b="1" dirty="0"/>
              <a:t> party code or copy and paste code you find randomly on the web</a:t>
            </a:r>
          </a:p>
          <a:p>
            <a:pPr marL="0" indent="0">
              <a:buNone/>
            </a:pPr>
            <a:r>
              <a:rPr lang="en-US" b="1" dirty="0"/>
              <a:t>    Just to be clear: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3400" b="1" dirty="0"/>
              <a:t>Type the code yourself. </a:t>
            </a:r>
            <a:br>
              <a:rPr lang="en-US" sz="3400" b="1" dirty="0"/>
            </a:br>
            <a:r>
              <a:rPr lang="en-US" sz="3400" b="1" dirty="0"/>
              <a:t>    If you are using existing code as reference, change it up when you type it </a:t>
            </a:r>
            <a:br>
              <a:rPr lang="en-US" sz="3400" b="1" dirty="0"/>
            </a:br>
            <a:r>
              <a:rPr lang="en-US" sz="3400" b="1" dirty="0"/>
              <a:t>    (e.g. change the kind of loop used, what colors are used, etc.)</a:t>
            </a:r>
            <a:br>
              <a:rPr lang="en-US" sz="3400" b="1" dirty="0"/>
            </a:br>
            <a:endParaRPr lang="en-US" dirty="0"/>
          </a:p>
          <a:p>
            <a:r>
              <a:rPr lang="en-US" dirty="0"/>
              <a:t>In exceptional circumstances where extension may be reasonable</a:t>
            </a:r>
            <a:br>
              <a:rPr lang="en-US" dirty="0"/>
            </a:br>
            <a:r>
              <a:rPr lang="en-US" dirty="0"/>
              <a:t>(illness, family emergency etc.) arrangement must be made with the instructor</a:t>
            </a:r>
            <a:br>
              <a:rPr lang="en-US" dirty="0"/>
            </a:br>
            <a:r>
              <a:rPr lang="en-US" dirty="0"/>
              <a:t> e-mail: shaffer1@illinois.edu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Exams are in the Computer-Based Testing Facility (CBTF)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Post technical questions to Piazza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post your code visible to other students (</a:t>
            </a:r>
            <a:r>
              <a:rPr lang="en-US" b="1" dirty="0">
                <a:solidFill>
                  <a:srgbClr val="FF0000"/>
                </a:solidFill>
              </a:rPr>
              <a:t>why?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expect us to debug your code (we will try to help….)</a:t>
            </a:r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816784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Production computer graphics…non-interactive (CS 419)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2260600" y="2514601"/>
            <a:ext cx="719308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77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post notes online</a:t>
            </a:r>
          </a:p>
          <a:p>
            <a:pPr lvl="1"/>
            <a:r>
              <a:rPr lang="en-US" dirty="0"/>
              <a:t>It will save you $150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http://webglfundamentals.org/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Brackets, </a:t>
            </a:r>
            <a:r>
              <a:rPr lang="en-US" sz="2000" dirty="0" err="1"/>
              <a:t>LightTable</a:t>
            </a:r>
            <a:endParaRPr lang="en-US" sz="2000" dirty="0"/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3077" y="2651699"/>
            <a:ext cx="523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Interactive Computer Graphics: A Top-Down Approach with </a:t>
            </a:r>
            <a:r>
              <a:rPr lang="en-US" i="1" dirty="0" err="1"/>
              <a:t>WebGL</a:t>
            </a:r>
            <a:r>
              <a:rPr lang="en-US" dirty="0"/>
              <a:t> (7th Edition)</a:t>
            </a:r>
            <a:br>
              <a:rPr lang="en-US" dirty="0"/>
            </a:br>
            <a:r>
              <a:rPr lang="en-US" dirty="0"/>
              <a:t>Mar 10, 2014</a:t>
            </a:r>
          </a:p>
          <a:p>
            <a:r>
              <a:rPr lang="en-US" dirty="0"/>
              <a:t>by Edward Angel and Dave </a:t>
            </a:r>
            <a:r>
              <a:rPr lang="en-US" dirty="0" err="1"/>
              <a:t>Shreiner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79579" r="-79579"/>
          <a:stretch>
            <a:fillRect/>
          </a:stretch>
        </p:blipFill>
        <p:spPr>
          <a:xfrm>
            <a:off x="-657020" y="259556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49" y="69705"/>
            <a:ext cx="10515600" cy="1325563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194" y="1317674"/>
            <a:ext cx="11202572" cy="50130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Real-time generation of 3D computer graphics through </a:t>
            </a:r>
            <a:r>
              <a:rPr lang="en-US" b="1" dirty="0" err="1"/>
              <a:t>rasterization</a:t>
            </a:r>
            <a:r>
              <a:rPr lang="en-US" b="1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Low-level basic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Line-drawing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Hidden surface removal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Lighting and shading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Texturing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Scan conversion</a:t>
            </a:r>
          </a:p>
          <a:p>
            <a:pPr>
              <a:lnSpc>
                <a:spcPct val="90000"/>
              </a:lnSpc>
            </a:pPr>
            <a:r>
              <a:rPr lang="en-US" dirty="0"/>
              <a:t>Using these capabilities in </a:t>
            </a:r>
            <a:r>
              <a:rPr lang="en-US" dirty="0" err="1"/>
              <a:t>WebGL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Modeling and viewing transformations</a:t>
            </a:r>
          </a:p>
          <a:p>
            <a:pPr>
              <a:lnSpc>
                <a:spcPct val="90000"/>
              </a:lnSpc>
            </a:pPr>
            <a:r>
              <a:rPr lang="en-US" dirty="0"/>
              <a:t>Geometric modeling</a:t>
            </a:r>
          </a:p>
          <a:p>
            <a:pPr>
              <a:lnSpc>
                <a:spcPct val="90000"/>
              </a:lnSpc>
            </a:pPr>
            <a:r>
              <a:rPr lang="en-US" dirty="0"/>
              <a:t>Animation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6490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</a:t>
            </a:r>
            <a:r>
              <a:rPr lang="en-US" dirty="0" err="1"/>
              <a:t>WebGL</a:t>
            </a:r>
            <a:r>
              <a:rPr lang="en-US" dirty="0"/>
              <a:t> runs in that browser on your machine</a:t>
            </a:r>
          </a:p>
          <a:p>
            <a:pPr lvl="1"/>
            <a:r>
              <a:rPr lang="en-US" dirty="0">
                <a:hlinkClick r:id="rId2"/>
              </a:rPr>
              <a:t>https://courses.engr.illinois.edu/cs418/HelloColor.html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have your own computer, try an EWS lab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7264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0"/>
              </a:rPr>
              <a:t>Although…Production CG is Changing…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391"/>
            <a:ext cx="6669157" cy="5602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694" y="1789044"/>
            <a:ext cx="4345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would this be useful when making a movie?</a:t>
            </a:r>
          </a:p>
          <a:p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Why is the speedup in producing the scene greater than just the one time speedup of real-time over production?</a:t>
            </a:r>
          </a:p>
        </p:txBody>
      </p:sp>
    </p:spTree>
    <p:extLst>
      <p:ext uri="{BB962C8B-B14F-4D97-AF65-F5344CB8AC3E}">
        <p14:creationId xmlns:p14="http://schemas.microsoft.com/office/powerpoint/2010/main" val="283262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(usually)is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One approach is to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589683" y="762000"/>
            <a:ext cx="8913813" cy="914400"/>
          </a:xfrm>
        </p:spPr>
        <p:txBody>
          <a:bodyPr/>
          <a:lstStyle/>
          <a:p>
            <a:r>
              <a:rPr lang="en-US" dirty="0"/>
              <a:t>Synthetic Camera Model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9089" y="2343021"/>
            <a:ext cx="10335065" cy="3615216"/>
            <a:chOff x="-42269" y="2124076"/>
            <a:chExt cx="8753475" cy="434340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396756" y="2962276"/>
              <a:ext cx="1314450" cy="2209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148" name="Freeform 17"/>
            <p:cNvSpPr>
              <a:spLocks/>
            </p:cNvSpPr>
            <p:nvPr/>
          </p:nvSpPr>
          <p:spPr bwMode="auto">
            <a:xfrm flipH="1">
              <a:off x="1782960" y="3951290"/>
              <a:ext cx="3011091" cy="1430337"/>
            </a:xfrm>
            <a:custGeom>
              <a:avLst/>
              <a:gdLst>
                <a:gd name="T0" fmla="*/ 0 w 1373"/>
                <a:gd name="T1" fmla="*/ 226 h 333"/>
                <a:gd name="T2" fmla="*/ 78 w 1373"/>
                <a:gd name="T3" fmla="*/ 333 h 333"/>
                <a:gd name="T4" fmla="*/ 1373 w 1373"/>
                <a:gd name="T5" fmla="*/ 276 h 333"/>
                <a:gd name="T6" fmla="*/ 1221 w 1373"/>
                <a:gd name="T7" fmla="*/ 131 h 333"/>
                <a:gd name="T8" fmla="*/ 949 w 1373"/>
                <a:gd name="T9" fmla="*/ 30 h 333"/>
                <a:gd name="T10" fmla="*/ 734 w 1373"/>
                <a:gd name="T11" fmla="*/ 11 h 333"/>
                <a:gd name="T12" fmla="*/ 603 w 1373"/>
                <a:gd name="T13" fmla="*/ 0 h 333"/>
                <a:gd name="T14" fmla="*/ 350 w 1373"/>
                <a:gd name="T15" fmla="*/ 55 h 333"/>
                <a:gd name="T16" fmla="*/ 198 w 1373"/>
                <a:gd name="T17" fmla="*/ 116 h 333"/>
                <a:gd name="T18" fmla="*/ 0 w 1373"/>
                <a:gd name="T19" fmla="*/ 226 h 333"/>
                <a:gd name="T20" fmla="*/ 0 w 1373"/>
                <a:gd name="T21" fmla="*/ 226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3"/>
                <a:gd name="T34" fmla="*/ 0 h 333"/>
                <a:gd name="T35" fmla="*/ 1373 w 1373"/>
                <a:gd name="T36" fmla="*/ 333 h 3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3" h="333">
                  <a:moveTo>
                    <a:pt x="0" y="226"/>
                  </a:moveTo>
                  <a:lnTo>
                    <a:pt x="78" y="333"/>
                  </a:lnTo>
                  <a:lnTo>
                    <a:pt x="1373" y="276"/>
                  </a:lnTo>
                  <a:lnTo>
                    <a:pt x="1221" y="131"/>
                  </a:lnTo>
                  <a:lnTo>
                    <a:pt x="949" y="30"/>
                  </a:lnTo>
                  <a:lnTo>
                    <a:pt x="734" y="11"/>
                  </a:lnTo>
                  <a:lnTo>
                    <a:pt x="603" y="0"/>
                  </a:lnTo>
                  <a:lnTo>
                    <a:pt x="350" y="55"/>
                  </a:lnTo>
                  <a:lnTo>
                    <a:pt x="198" y="11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C8D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49" name="Freeform 21"/>
            <p:cNvSpPr>
              <a:spLocks/>
            </p:cNvSpPr>
            <p:nvPr/>
          </p:nvSpPr>
          <p:spPr bwMode="auto">
            <a:xfrm flipH="1">
              <a:off x="1063822" y="4692653"/>
              <a:ext cx="3615929" cy="1774825"/>
            </a:xfrm>
            <a:custGeom>
              <a:avLst/>
              <a:gdLst>
                <a:gd name="T0" fmla="*/ 0 w 1647"/>
                <a:gd name="T1" fmla="*/ 108 h 412"/>
                <a:gd name="T2" fmla="*/ 11 w 1647"/>
                <a:gd name="T3" fmla="*/ 105 h 412"/>
                <a:gd name="T4" fmla="*/ 24 w 1647"/>
                <a:gd name="T5" fmla="*/ 103 h 412"/>
                <a:gd name="T6" fmla="*/ 38 w 1647"/>
                <a:gd name="T7" fmla="*/ 99 h 412"/>
                <a:gd name="T8" fmla="*/ 51 w 1647"/>
                <a:gd name="T9" fmla="*/ 95 h 412"/>
                <a:gd name="T10" fmla="*/ 66 w 1647"/>
                <a:gd name="T11" fmla="*/ 91 h 412"/>
                <a:gd name="T12" fmla="*/ 85 w 1647"/>
                <a:gd name="T13" fmla="*/ 87 h 412"/>
                <a:gd name="T14" fmla="*/ 104 w 1647"/>
                <a:gd name="T15" fmla="*/ 82 h 412"/>
                <a:gd name="T16" fmla="*/ 125 w 1647"/>
                <a:gd name="T17" fmla="*/ 78 h 412"/>
                <a:gd name="T18" fmla="*/ 146 w 1647"/>
                <a:gd name="T19" fmla="*/ 72 h 412"/>
                <a:gd name="T20" fmla="*/ 169 w 1647"/>
                <a:gd name="T21" fmla="*/ 67 h 412"/>
                <a:gd name="T22" fmla="*/ 193 w 1647"/>
                <a:gd name="T23" fmla="*/ 63 h 412"/>
                <a:gd name="T24" fmla="*/ 220 w 1647"/>
                <a:gd name="T25" fmla="*/ 57 h 412"/>
                <a:gd name="T26" fmla="*/ 247 w 1647"/>
                <a:gd name="T27" fmla="*/ 51 h 412"/>
                <a:gd name="T28" fmla="*/ 273 w 1647"/>
                <a:gd name="T29" fmla="*/ 46 h 412"/>
                <a:gd name="T30" fmla="*/ 302 w 1647"/>
                <a:gd name="T31" fmla="*/ 40 h 412"/>
                <a:gd name="T32" fmla="*/ 330 w 1647"/>
                <a:gd name="T33" fmla="*/ 34 h 412"/>
                <a:gd name="T34" fmla="*/ 357 w 1647"/>
                <a:gd name="T35" fmla="*/ 30 h 412"/>
                <a:gd name="T36" fmla="*/ 385 w 1647"/>
                <a:gd name="T37" fmla="*/ 25 h 412"/>
                <a:gd name="T38" fmla="*/ 414 w 1647"/>
                <a:gd name="T39" fmla="*/ 19 h 412"/>
                <a:gd name="T40" fmla="*/ 442 w 1647"/>
                <a:gd name="T41" fmla="*/ 15 h 412"/>
                <a:gd name="T42" fmla="*/ 473 w 1647"/>
                <a:gd name="T43" fmla="*/ 11 h 412"/>
                <a:gd name="T44" fmla="*/ 499 w 1647"/>
                <a:gd name="T45" fmla="*/ 10 h 412"/>
                <a:gd name="T46" fmla="*/ 528 w 1647"/>
                <a:gd name="T47" fmla="*/ 6 h 412"/>
                <a:gd name="T48" fmla="*/ 555 w 1647"/>
                <a:gd name="T49" fmla="*/ 4 h 412"/>
                <a:gd name="T50" fmla="*/ 581 w 1647"/>
                <a:gd name="T51" fmla="*/ 2 h 412"/>
                <a:gd name="T52" fmla="*/ 606 w 1647"/>
                <a:gd name="T53" fmla="*/ 0 h 412"/>
                <a:gd name="T54" fmla="*/ 632 w 1647"/>
                <a:gd name="T55" fmla="*/ 0 h 412"/>
                <a:gd name="T56" fmla="*/ 657 w 1647"/>
                <a:gd name="T57" fmla="*/ 0 h 412"/>
                <a:gd name="T58" fmla="*/ 678 w 1647"/>
                <a:gd name="T59" fmla="*/ 2 h 412"/>
                <a:gd name="T60" fmla="*/ 693 w 1647"/>
                <a:gd name="T61" fmla="*/ 4 h 412"/>
                <a:gd name="T62" fmla="*/ 705 w 1647"/>
                <a:gd name="T63" fmla="*/ 4 h 412"/>
                <a:gd name="T64" fmla="*/ 720 w 1647"/>
                <a:gd name="T65" fmla="*/ 4 h 412"/>
                <a:gd name="T66" fmla="*/ 741 w 1647"/>
                <a:gd name="T67" fmla="*/ 6 h 412"/>
                <a:gd name="T68" fmla="*/ 762 w 1647"/>
                <a:gd name="T69" fmla="*/ 8 h 412"/>
                <a:gd name="T70" fmla="*/ 773 w 1647"/>
                <a:gd name="T71" fmla="*/ 10 h 412"/>
                <a:gd name="T72" fmla="*/ 788 w 1647"/>
                <a:gd name="T73" fmla="*/ 10 h 412"/>
                <a:gd name="T74" fmla="*/ 802 w 1647"/>
                <a:gd name="T75" fmla="*/ 10 h 412"/>
                <a:gd name="T76" fmla="*/ 815 w 1647"/>
                <a:gd name="T77" fmla="*/ 11 h 412"/>
                <a:gd name="T78" fmla="*/ 830 w 1647"/>
                <a:gd name="T79" fmla="*/ 11 h 412"/>
                <a:gd name="T80" fmla="*/ 843 w 1647"/>
                <a:gd name="T81" fmla="*/ 15 h 412"/>
                <a:gd name="T82" fmla="*/ 857 w 1647"/>
                <a:gd name="T83" fmla="*/ 15 h 412"/>
                <a:gd name="T84" fmla="*/ 870 w 1647"/>
                <a:gd name="T85" fmla="*/ 15 h 412"/>
                <a:gd name="T86" fmla="*/ 883 w 1647"/>
                <a:gd name="T87" fmla="*/ 17 h 412"/>
                <a:gd name="T88" fmla="*/ 897 w 1647"/>
                <a:gd name="T89" fmla="*/ 19 h 412"/>
                <a:gd name="T90" fmla="*/ 921 w 1647"/>
                <a:gd name="T91" fmla="*/ 19 h 412"/>
                <a:gd name="T92" fmla="*/ 944 w 1647"/>
                <a:gd name="T93" fmla="*/ 21 h 412"/>
                <a:gd name="T94" fmla="*/ 963 w 1647"/>
                <a:gd name="T95" fmla="*/ 23 h 412"/>
                <a:gd name="T96" fmla="*/ 978 w 1647"/>
                <a:gd name="T97" fmla="*/ 25 h 412"/>
                <a:gd name="T98" fmla="*/ 990 w 1647"/>
                <a:gd name="T99" fmla="*/ 27 h 412"/>
                <a:gd name="T100" fmla="*/ 1482 w 1647"/>
                <a:gd name="T101" fmla="*/ 181 h 412"/>
                <a:gd name="T102" fmla="*/ 1647 w 1647"/>
                <a:gd name="T103" fmla="*/ 354 h 412"/>
                <a:gd name="T104" fmla="*/ 657 w 1647"/>
                <a:gd name="T105" fmla="*/ 376 h 412"/>
                <a:gd name="T106" fmla="*/ 152 w 1647"/>
                <a:gd name="T107" fmla="*/ 386 h 412"/>
                <a:gd name="T108" fmla="*/ 0 w 1647"/>
                <a:gd name="T109" fmla="*/ 110 h 4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47"/>
                <a:gd name="T166" fmla="*/ 0 h 412"/>
                <a:gd name="T167" fmla="*/ 1647 w 1647"/>
                <a:gd name="T168" fmla="*/ 412 h 4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47" h="412">
                  <a:moveTo>
                    <a:pt x="0" y="110"/>
                  </a:moveTo>
                  <a:lnTo>
                    <a:pt x="0" y="108"/>
                  </a:lnTo>
                  <a:lnTo>
                    <a:pt x="5" y="108"/>
                  </a:lnTo>
                  <a:lnTo>
                    <a:pt x="11" y="105"/>
                  </a:lnTo>
                  <a:lnTo>
                    <a:pt x="21" y="105"/>
                  </a:lnTo>
                  <a:lnTo>
                    <a:pt x="24" y="103"/>
                  </a:lnTo>
                  <a:lnTo>
                    <a:pt x="30" y="101"/>
                  </a:lnTo>
                  <a:lnTo>
                    <a:pt x="38" y="99"/>
                  </a:lnTo>
                  <a:lnTo>
                    <a:pt x="43" y="97"/>
                  </a:lnTo>
                  <a:lnTo>
                    <a:pt x="51" y="95"/>
                  </a:lnTo>
                  <a:lnTo>
                    <a:pt x="59" y="93"/>
                  </a:lnTo>
                  <a:lnTo>
                    <a:pt x="66" y="91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5" y="84"/>
                  </a:lnTo>
                  <a:lnTo>
                    <a:pt x="104" y="82"/>
                  </a:lnTo>
                  <a:lnTo>
                    <a:pt x="114" y="80"/>
                  </a:lnTo>
                  <a:lnTo>
                    <a:pt x="125" y="78"/>
                  </a:lnTo>
                  <a:lnTo>
                    <a:pt x="135" y="74"/>
                  </a:lnTo>
                  <a:lnTo>
                    <a:pt x="146" y="72"/>
                  </a:lnTo>
                  <a:lnTo>
                    <a:pt x="159" y="70"/>
                  </a:lnTo>
                  <a:lnTo>
                    <a:pt x="169" y="67"/>
                  </a:lnTo>
                  <a:lnTo>
                    <a:pt x="182" y="65"/>
                  </a:lnTo>
                  <a:lnTo>
                    <a:pt x="193" y="63"/>
                  </a:lnTo>
                  <a:lnTo>
                    <a:pt x="207" y="61"/>
                  </a:lnTo>
                  <a:lnTo>
                    <a:pt x="220" y="57"/>
                  </a:lnTo>
                  <a:lnTo>
                    <a:pt x="233" y="53"/>
                  </a:lnTo>
                  <a:lnTo>
                    <a:pt x="247" y="51"/>
                  </a:lnTo>
                  <a:lnTo>
                    <a:pt x="262" y="49"/>
                  </a:lnTo>
                  <a:lnTo>
                    <a:pt x="273" y="46"/>
                  </a:lnTo>
                  <a:lnTo>
                    <a:pt x="288" y="42"/>
                  </a:lnTo>
                  <a:lnTo>
                    <a:pt x="302" y="40"/>
                  </a:lnTo>
                  <a:lnTo>
                    <a:pt x="315" y="38"/>
                  </a:lnTo>
                  <a:lnTo>
                    <a:pt x="330" y="34"/>
                  </a:lnTo>
                  <a:lnTo>
                    <a:pt x="344" y="32"/>
                  </a:lnTo>
                  <a:lnTo>
                    <a:pt x="357" y="30"/>
                  </a:lnTo>
                  <a:lnTo>
                    <a:pt x="372" y="27"/>
                  </a:lnTo>
                  <a:lnTo>
                    <a:pt x="385" y="25"/>
                  </a:lnTo>
                  <a:lnTo>
                    <a:pt x="401" y="23"/>
                  </a:lnTo>
                  <a:lnTo>
                    <a:pt x="414" y="19"/>
                  </a:lnTo>
                  <a:lnTo>
                    <a:pt x="429" y="19"/>
                  </a:lnTo>
                  <a:lnTo>
                    <a:pt x="442" y="15"/>
                  </a:lnTo>
                  <a:lnTo>
                    <a:pt x="458" y="15"/>
                  </a:lnTo>
                  <a:lnTo>
                    <a:pt x="473" y="11"/>
                  </a:lnTo>
                  <a:lnTo>
                    <a:pt x="488" y="11"/>
                  </a:lnTo>
                  <a:lnTo>
                    <a:pt x="499" y="10"/>
                  </a:lnTo>
                  <a:lnTo>
                    <a:pt x="515" y="8"/>
                  </a:lnTo>
                  <a:lnTo>
                    <a:pt x="528" y="6"/>
                  </a:lnTo>
                  <a:lnTo>
                    <a:pt x="541" y="4"/>
                  </a:lnTo>
                  <a:lnTo>
                    <a:pt x="555" y="4"/>
                  </a:lnTo>
                  <a:lnTo>
                    <a:pt x="568" y="2"/>
                  </a:lnTo>
                  <a:lnTo>
                    <a:pt x="581" y="2"/>
                  </a:lnTo>
                  <a:lnTo>
                    <a:pt x="594" y="2"/>
                  </a:lnTo>
                  <a:lnTo>
                    <a:pt x="606" y="0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46" y="0"/>
                  </a:lnTo>
                  <a:lnTo>
                    <a:pt x="657" y="0"/>
                  </a:lnTo>
                  <a:lnTo>
                    <a:pt x="669" y="0"/>
                  </a:lnTo>
                  <a:lnTo>
                    <a:pt x="678" y="2"/>
                  </a:lnTo>
                  <a:lnTo>
                    <a:pt x="690" y="4"/>
                  </a:lnTo>
                  <a:lnTo>
                    <a:pt x="693" y="4"/>
                  </a:lnTo>
                  <a:lnTo>
                    <a:pt x="699" y="4"/>
                  </a:lnTo>
                  <a:lnTo>
                    <a:pt x="705" y="4"/>
                  </a:lnTo>
                  <a:lnTo>
                    <a:pt x="710" y="4"/>
                  </a:lnTo>
                  <a:lnTo>
                    <a:pt x="720" y="4"/>
                  </a:lnTo>
                  <a:lnTo>
                    <a:pt x="729" y="6"/>
                  </a:lnTo>
                  <a:lnTo>
                    <a:pt x="741" y="6"/>
                  </a:lnTo>
                  <a:lnTo>
                    <a:pt x="750" y="6"/>
                  </a:lnTo>
                  <a:lnTo>
                    <a:pt x="762" y="8"/>
                  </a:lnTo>
                  <a:lnTo>
                    <a:pt x="767" y="8"/>
                  </a:lnTo>
                  <a:lnTo>
                    <a:pt x="773" y="10"/>
                  </a:lnTo>
                  <a:lnTo>
                    <a:pt x="781" y="10"/>
                  </a:lnTo>
                  <a:lnTo>
                    <a:pt x="788" y="10"/>
                  </a:lnTo>
                  <a:lnTo>
                    <a:pt x="794" y="10"/>
                  </a:lnTo>
                  <a:lnTo>
                    <a:pt x="802" y="10"/>
                  </a:lnTo>
                  <a:lnTo>
                    <a:pt x="809" y="10"/>
                  </a:lnTo>
                  <a:lnTo>
                    <a:pt x="815" y="11"/>
                  </a:lnTo>
                  <a:lnTo>
                    <a:pt x="823" y="11"/>
                  </a:lnTo>
                  <a:lnTo>
                    <a:pt x="830" y="11"/>
                  </a:lnTo>
                  <a:lnTo>
                    <a:pt x="836" y="13"/>
                  </a:lnTo>
                  <a:lnTo>
                    <a:pt x="843" y="15"/>
                  </a:lnTo>
                  <a:lnTo>
                    <a:pt x="849" y="15"/>
                  </a:lnTo>
                  <a:lnTo>
                    <a:pt x="857" y="15"/>
                  </a:lnTo>
                  <a:lnTo>
                    <a:pt x="862" y="15"/>
                  </a:lnTo>
                  <a:lnTo>
                    <a:pt x="870" y="15"/>
                  </a:lnTo>
                  <a:lnTo>
                    <a:pt x="876" y="15"/>
                  </a:lnTo>
                  <a:lnTo>
                    <a:pt x="883" y="17"/>
                  </a:lnTo>
                  <a:lnTo>
                    <a:pt x="889" y="17"/>
                  </a:lnTo>
                  <a:lnTo>
                    <a:pt x="897" y="19"/>
                  </a:lnTo>
                  <a:lnTo>
                    <a:pt x="908" y="19"/>
                  </a:lnTo>
                  <a:lnTo>
                    <a:pt x="921" y="19"/>
                  </a:lnTo>
                  <a:lnTo>
                    <a:pt x="933" y="21"/>
                  </a:lnTo>
                  <a:lnTo>
                    <a:pt x="944" y="21"/>
                  </a:lnTo>
                  <a:lnTo>
                    <a:pt x="954" y="21"/>
                  </a:lnTo>
                  <a:lnTo>
                    <a:pt x="963" y="23"/>
                  </a:lnTo>
                  <a:lnTo>
                    <a:pt x="971" y="23"/>
                  </a:lnTo>
                  <a:lnTo>
                    <a:pt x="978" y="25"/>
                  </a:lnTo>
                  <a:lnTo>
                    <a:pt x="988" y="25"/>
                  </a:lnTo>
                  <a:lnTo>
                    <a:pt x="990" y="27"/>
                  </a:lnTo>
                  <a:lnTo>
                    <a:pt x="1222" y="74"/>
                  </a:lnTo>
                  <a:lnTo>
                    <a:pt x="1482" y="181"/>
                  </a:lnTo>
                  <a:lnTo>
                    <a:pt x="1604" y="291"/>
                  </a:lnTo>
                  <a:lnTo>
                    <a:pt x="1647" y="354"/>
                  </a:lnTo>
                  <a:lnTo>
                    <a:pt x="1049" y="392"/>
                  </a:lnTo>
                  <a:lnTo>
                    <a:pt x="657" y="376"/>
                  </a:lnTo>
                  <a:lnTo>
                    <a:pt x="410" y="412"/>
                  </a:lnTo>
                  <a:lnTo>
                    <a:pt x="152" y="38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B5D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0" name="Freeform 27"/>
            <p:cNvSpPr>
              <a:spLocks/>
            </p:cNvSpPr>
            <p:nvPr/>
          </p:nvSpPr>
          <p:spPr bwMode="auto">
            <a:xfrm flipH="1">
              <a:off x="3218853" y="4667252"/>
              <a:ext cx="1447800" cy="568325"/>
            </a:xfrm>
            <a:custGeom>
              <a:avLst/>
              <a:gdLst>
                <a:gd name="T0" fmla="*/ 639 w 660"/>
                <a:gd name="T1" fmla="*/ 0 h 131"/>
                <a:gd name="T2" fmla="*/ 629 w 660"/>
                <a:gd name="T3" fmla="*/ 0 h 131"/>
                <a:gd name="T4" fmla="*/ 616 w 660"/>
                <a:gd name="T5" fmla="*/ 2 h 131"/>
                <a:gd name="T6" fmla="*/ 605 w 660"/>
                <a:gd name="T7" fmla="*/ 2 h 131"/>
                <a:gd name="T8" fmla="*/ 591 w 660"/>
                <a:gd name="T9" fmla="*/ 4 h 131"/>
                <a:gd name="T10" fmla="*/ 576 w 660"/>
                <a:gd name="T11" fmla="*/ 6 h 131"/>
                <a:gd name="T12" fmla="*/ 561 w 660"/>
                <a:gd name="T13" fmla="*/ 6 h 131"/>
                <a:gd name="T14" fmla="*/ 540 w 660"/>
                <a:gd name="T15" fmla="*/ 8 h 131"/>
                <a:gd name="T16" fmla="*/ 521 w 660"/>
                <a:gd name="T17" fmla="*/ 10 h 131"/>
                <a:gd name="T18" fmla="*/ 500 w 660"/>
                <a:gd name="T19" fmla="*/ 12 h 131"/>
                <a:gd name="T20" fmla="*/ 479 w 660"/>
                <a:gd name="T21" fmla="*/ 14 h 131"/>
                <a:gd name="T22" fmla="*/ 456 w 660"/>
                <a:gd name="T23" fmla="*/ 17 h 131"/>
                <a:gd name="T24" fmla="*/ 432 w 660"/>
                <a:gd name="T25" fmla="*/ 21 h 131"/>
                <a:gd name="T26" fmla="*/ 409 w 660"/>
                <a:gd name="T27" fmla="*/ 25 h 131"/>
                <a:gd name="T28" fmla="*/ 382 w 660"/>
                <a:gd name="T29" fmla="*/ 27 h 131"/>
                <a:gd name="T30" fmla="*/ 358 w 660"/>
                <a:gd name="T31" fmla="*/ 31 h 131"/>
                <a:gd name="T32" fmla="*/ 331 w 660"/>
                <a:gd name="T33" fmla="*/ 33 h 131"/>
                <a:gd name="T34" fmla="*/ 304 w 660"/>
                <a:gd name="T35" fmla="*/ 36 h 131"/>
                <a:gd name="T36" fmla="*/ 278 w 660"/>
                <a:gd name="T37" fmla="*/ 42 h 131"/>
                <a:gd name="T38" fmla="*/ 251 w 660"/>
                <a:gd name="T39" fmla="*/ 46 h 131"/>
                <a:gd name="T40" fmla="*/ 225 w 660"/>
                <a:gd name="T41" fmla="*/ 52 h 131"/>
                <a:gd name="T42" fmla="*/ 198 w 660"/>
                <a:gd name="T43" fmla="*/ 57 h 131"/>
                <a:gd name="T44" fmla="*/ 171 w 660"/>
                <a:gd name="T45" fmla="*/ 63 h 131"/>
                <a:gd name="T46" fmla="*/ 147 w 660"/>
                <a:gd name="T47" fmla="*/ 67 h 131"/>
                <a:gd name="T48" fmla="*/ 120 w 660"/>
                <a:gd name="T49" fmla="*/ 73 h 131"/>
                <a:gd name="T50" fmla="*/ 95 w 660"/>
                <a:gd name="T51" fmla="*/ 80 h 131"/>
                <a:gd name="T52" fmla="*/ 73 w 660"/>
                <a:gd name="T53" fmla="*/ 86 h 131"/>
                <a:gd name="T54" fmla="*/ 52 w 660"/>
                <a:gd name="T55" fmla="*/ 93 h 131"/>
                <a:gd name="T56" fmla="*/ 31 w 660"/>
                <a:gd name="T57" fmla="*/ 99 h 131"/>
                <a:gd name="T58" fmla="*/ 10 w 660"/>
                <a:gd name="T59" fmla="*/ 107 h 131"/>
                <a:gd name="T60" fmla="*/ 16 w 660"/>
                <a:gd name="T61" fmla="*/ 131 h 131"/>
                <a:gd name="T62" fmla="*/ 21 w 660"/>
                <a:gd name="T63" fmla="*/ 128 h 131"/>
                <a:gd name="T64" fmla="*/ 27 w 660"/>
                <a:gd name="T65" fmla="*/ 122 h 131"/>
                <a:gd name="T66" fmla="*/ 40 w 660"/>
                <a:gd name="T67" fmla="*/ 118 h 131"/>
                <a:gd name="T68" fmla="*/ 55 w 660"/>
                <a:gd name="T69" fmla="*/ 111 h 131"/>
                <a:gd name="T70" fmla="*/ 78 w 660"/>
                <a:gd name="T71" fmla="*/ 105 h 131"/>
                <a:gd name="T72" fmla="*/ 90 w 660"/>
                <a:gd name="T73" fmla="*/ 99 h 131"/>
                <a:gd name="T74" fmla="*/ 103 w 660"/>
                <a:gd name="T75" fmla="*/ 95 h 131"/>
                <a:gd name="T76" fmla="*/ 118 w 660"/>
                <a:gd name="T77" fmla="*/ 92 h 131"/>
                <a:gd name="T78" fmla="*/ 137 w 660"/>
                <a:gd name="T79" fmla="*/ 88 h 131"/>
                <a:gd name="T80" fmla="*/ 154 w 660"/>
                <a:gd name="T81" fmla="*/ 82 h 131"/>
                <a:gd name="T82" fmla="*/ 173 w 660"/>
                <a:gd name="T83" fmla="*/ 78 h 131"/>
                <a:gd name="T84" fmla="*/ 194 w 660"/>
                <a:gd name="T85" fmla="*/ 73 h 131"/>
                <a:gd name="T86" fmla="*/ 219 w 660"/>
                <a:gd name="T87" fmla="*/ 69 h 131"/>
                <a:gd name="T88" fmla="*/ 242 w 660"/>
                <a:gd name="T89" fmla="*/ 63 h 131"/>
                <a:gd name="T90" fmla="*/ 270 w 660"/>
                <a:gd name="T91" fmla="*/ 59 h 131"/>
                <a:gd name="T92" fmla="*/ 299 w 660"/>
                <a:gd name="T93" fmla="*/ 54 h 131"/>
                <a:gd name="T94" fmla="*/ 329 w 660"/>
                <a:gd name="T95" fmla="*/ 50 h 131"/>
                <a:gd name="T96" fmla="*/ 361 w 660"/>
                <a:gd name="T97" fmla="*/ 44 h 131"/>
                <a:gd name="T98" fmla="*/ 396 w 660"/>
                <a:gd name="T99" fmla="*/ 38 h 131"/>
                <a:gd name="T100" fmla="*/ 432 w 660"/>
                <a:gd name="T101" fmla="*/ 35 h 131"/>
                <a:gd name="T102" fmla="*/ 472 w 660"/>
                <a:gd name="T103" fmla="*/ 31 h 131"/>
                <a:gd name="T104" fmla="*/ 513 w 660"/>
                <a:gd name="T105" fmla="*/ 27 h 131"/>
                <a:gd name="T106" fmla="*/ 557 w 660"/>
                <a:gd name="T107" fmla="*/ 23 h 131"/>
                <a:gd name="T108" fmla="*/ 601 w 660"/>
                <a:gd name="T109" fmla="*/ 19 h 131"/>
                <a:gd name="T110" fmla="*/ 652 w 660"/>
                <a:gd name="T111" fmla="*/ 17 h 131"/>
                <a:gd name="T112" fmla="*/ 641 w 660"/>
                <a:gd name="T113" fmla="*/ 0 h 1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60"/>
                <a:gd name="T172" fmla="*/ 0 h 131"/>
                <a:gd name="T173" fmla="*/ 660 w 660"/>
                <a:gd name="T174" fmla="*/ 131 h 1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60" h="131">
                  <a:moveTo>
                    <a:pt x="641" y="0"/>
                  </a:moveTo>
                  <a:lnTo>
                    <a:pt x="639" y="0"/>
                  </a:lnTo>
                  <a:lnTo>
                    <a:pt x="635" y="0"/>
                  </a:lnTo>
                  <a:lnTo>
                    <a:pt x="629" y="0"/>
                  </a:lnTo>
                  <a:lnTo>
                    <a:pt x="622" y="2"/>
                  </a:lnTo>
                  <a:lnTo>
                    <a:pt x="616" y="2"/>
                  </a:lnTo>
                  <a:lnTo>
                    <a:pt x="610" y="2"/>
                  </a:lnTo>
                  <a:lnTo>
                    <a:pt x="605" y="2"/>
                  </a:lnTo>
                  <a:lnTo>
                    <a:pt x="599" y="4"/>
                  </a:lnTo>
                  <a:lnTo>
                    <a:pt x="591" y="4"/>
                  </a:lnTo>
                  <a:lnTo>
                    <a:pt x="584" y="4"/>
                  </a:lnTo>
                  <a:lnTo>
                    <a:pt x="576" y="6"/>
                  </a:lnTo>
                  <a:lnTo>
                    <a:pt x="569" y="6"/>
                  </a:lnTo>
                  <a:lnTo>
                    <a:pt x="561" y="6"/>
                  </a:lnTo>
                  <a:lnTo>
                    <a:pt x="551" y="6"/>
                  </a:lnTo>
                  <a:lnTo>
                    <a:pt x="540" y="8"/>
                  </a:lnTo>
                  <a:lnTo>
                    <a:pt x="531" y="10"/>
                  </a:lnTo>
                  <a:lnTo>
                    <a:pt x="521" y="10"/>
                  </a:lnTo>
                  <a:lnTo>
                    <a:pt x="510" y="10"/>
                  </a:lnTo>
                  <a:lnTo>
                    <a:pt x="500" y="12"/>
                  </a:lnTo>
                  <a:lnTo>
                    <a:pt x="491" y="14"/>
                  </a:lnTo>
                  <a:lnTo>
                    <a:pt x="479" y="14"/>
                  </a:lnTo>
                  <a:lnTo>
                    <a:pt x="468" y="16"/>
                  </a:lnTo>
                  <a:lnTo>
                    <a:pt x="456" y="17"/>
                  </a:lnTo>
                  <a:lnTo>
                    <a:pt x="445" y="19"/>
                  </a:lnTo>
                  <a:lnTo>
                    <a:pt x="432" y="21"/>
                  </a:lnTo>
                  <a:lnTo>
                    <a:pt x="420" y="23"/>
                  </a:lnTo>
                  <a:lnTo>
                    <a:pt x="409" y="25"/>
                  </a:lnTo>
                  <a:lnTo>
                    <a:pt x="396" y="27"/>
                  </a:lnTo>
                  <a:lnTo>
                    <a:pt x="382" y="27"/>
                  </a:lnTo>
                  <a:lnTo>
                    <a:pt x="369" y="29"/>
                  </a:lnTo>
                  <a:lnTo>
                    <a:pt x="358" y="31"/>
                  </a:lnTo>
                  <a:lnTo>
                    <a:pt x="344" y="33"/>
                  </a:lnTo>
                  <a:lnTo>
                    <a:pt x="331" y="33"/>
                  </a:lnTo>
                  <a:lnTo>
                    <a:pt x="318" y="36"/>
                  </a:lnTo>
                  <a:lnTo>
                    <a:pt x="304" y="36"/>
                  </a:lnTo>
                  <a:lnTo>
                    <a:pt x="291" y="40"/>
                  </a:lnTo>
                  <a:lnTo>
                    <a:pt x="278" y="42"/>
                  </a:lnTo>
                  <a:lnTo>
                    <a:pt x="264" y="44"/>
                  </a:lnTo>
                  <a:lnTo>
                    <a:pt x="251" y="46"/>
                  </a:lnTo>
                  <a:lnTo>
                    <a:pt x="238" y="50"/>
                  </a:lnTo>
                  <a:lnTo>
                    <a:pt x="225" y="52"/>
                  </a:lnTo>
                  <a:lnTo>
                    <a:pt x="211" y="54"/>
                  </a:lnTo>
                  <a:lnTo>
                    <a:pt x="198" y="57"/>
                  </a:lnTo>
                  <a:lnTo>
                    <a:pt x="185" y="59"/>
                  </a:lnTo>
                  <a:lnTo>
                    <a:pt x="171" y="63"/>
                  </a:lnTo>
                  <a:lnTo>
                    <a:pt x="158" y="65"/>
                  </a:lnTo>
                  <a:lnTo>
                    <a:pt x="147" y="67"/>
                  </a:lnTo>
                  <a:lnTo>
                    <a:pt x="133" y="71"/>
                  </a:lnTo>
                  <a:lnTo>
                    <a:pt x="120" y="73"/>
                  </a:lnTo>
                  <a:lnTo>
                    <a:pt x="109" y="76"/>
                  </a:lnTo>
                  <a:lnTo>
                    <a:pt x="95" y="80"/>
                  </a:lnTo>
                  <a:lnTo>
                    <a:pt x="86" y="84"/>
                  </a:lnTo>
                  <a:lnTo>
                    <a:pt x="73" y="86"/>
                  </a:lnTo>
                  <a:lnTo>
                    <a:pt x="61" y="90"/>
                  </a:lnTo>
                  <a:lnTo>
                    <a:pt x="52" y="93"/>
                  </a:lnTo>
                  <a:lnTo>
                    <a:pt x="40" y="95"/>
                  </a:lnTo>
                  <a:lnTo>
                    <a:pt x="31" y="99"/>
                  </a:lnTo>
                  <a:lnTo>
                    <a:pt x="19" y="103"/>
                  </a:lnTo>
                  <a:lnTo>
                    <a:pt x="10" y="107"/>
                  </a:lnTo>
                  <a:lnTo>
                    <a:pt x="0" y="111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21" y="128"/>
                  </a:lnTo>
                  <a:lnTo>
                    <a:pt x="23" y="126"/>
                  </a:lnTo>
                  <a:lnTo>
                    <a:pt x="27" y="122"/>
                  </a:lnTo>
                  <a:lnTo>
                    <a:pt x="33" y="120"/>
                  </a:lnTo>
                  <a:lnTo>
                    <a:pt x="40" y="118"/>
                  </a:lnTo>
                  <a:lnTo>
                    <a:pt x="48" y="114"/>
                  </a:lnTo>
                  <a:lnTo>
                    <a:pt x="55" y="111"/>
                  </a:lnTo>
                  <a:lnTo>
                    <a:pt x="67" y="109"/>
                  </a:lnTo>
                  <a:lnTo>
                    <a:pt x="78" y="105"/>
                  </a:lnTo>
                  <a:lnTo>
                    <a:pt x="82" y="101"/>
                  </a:lnTo>
                  <a:lnTo>
                    <a:pt x="90" y="99"/>
                  </a:lnTo>
                  <a:lnTo>
                    <a:pt x="95" y="97"/>
                  </a:lnTo>
                  <a:lnTo>
                    <a:pt x="103" y="95"/>
                  </a:lnTo>
                  <a:lnTo>
                    <a:pt x="111" y="93"/>
                  </a:lnTo>
                  <a:lnTo>
                    <a:pt x="118" y="92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5" y="84"/>
                  </a:lnTo>
                  <a:lnTo>
                    <a:pt x="154" y="82"/>
                  </a:lnTo>
                  <a:lnTo>
                    <a:pt x="164" y="80"/>
                  </a:lnTo>
                  <a:lnTo>
                    <a:pt x="173" y="78"/>
                  </a:lnTo>
                  <a:lnTo>
                    <a:pt x="185" y="74"/>
                  </a:lnTo>
                  <a:lnTo>
                    <a:pt x="194" y="73"/>
                  </a:lnTo>
                  <a:lnTo>
                    <a:pt x="206" y="69"/>
                  </a:lnTo>
                  <a:lnTo>
                    <a:pt x="219" y="69"/>
                  </a:lnTo>
                  <a:lnTo>
                    <a:pt x="230" y="65"/>
                  </a:lnTo>
                  <a:lnTo>
                    <a:pt x="242" y="63"/>
                  </a:lnTo>
                  <a:lnTo>
                    <a:pt x="257" y="59"/>
                  </a:lnTo>
                  <a:lnTo>
                    <a:pt x="270" y="59"/>
                  </a:lnTo>
                  <a:lnTo>
                    <a:pt x="283" y="55"/>
                  </a:lnTo>
                  <a:lnTo>
                    <a:pt x="299" y="54"/>
                  </a:lnTo>
                  <a:lnTo>
                    <a:pt x="312" y="52"/>
                  </a:lnTo>
                  <a:lnTo>
                    <a:pt x="329" y="50"/>
                  </a:lnTo>
                  <a:lnTo>
                    <a:pt x="344" y="46"/>
                  </a:lnTo>
                  <a:lnTo>
                    <a:pt x="361" y="44"/>
                  </a:lnTo>
                  <a:lnTo>
                    <a:pt x="379" y="42"/>
                  </a:lnTo>
                  <a:lnTo>
                    <a:pt x="396" y="38"/>
                  </a:lnTo>
                  <a:lnTo>
                    <a:pt x="413" y="36"/>
                  </a:lnTo>
                  <a:lnTo>
                    <a:pt x="432" y="35"/>
                  </a:lnTo>
                  <a:lnTo>
                    <a:pt x="451" y="33"/>
                  </a:lnTo>
                  <a:lnTo>
                    <a:pt x="472" y="31"/>
                  </a:lnTo>
                  <a:lnTo>
                    <a:pt x="491" y="27"/>
                  </a:lnTo>
                  <a:lnTo>
                    <a:pt x="513" y="27"/>
                  </a:lnTo>
                  <a:lnTo>
                    <a:pt x="532" y="25"/>
                  </a:lnTo>
                  <a:lnTo>
                    <a:pt x="557" y="23"/>
                  </a:lnTo>
                  <a:lnTo>
                    <a:pt x="578" y="21"/>
                  </a:lnTo>
                  <a:lnTo>
                    <a:pt x="601" y="19"/>
                  </a:lnTo>
                  <a:lnTo>
                    <a:pt x="626" y="17"/>
                  </a:lnTo>
                  <a:lnTo>
                    <a:pt x="652" y="17"/>
                  </a:lnTo>
                  <a:lnTo>
                    <a:pt x="660" y="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1" name="Freeform 28"/>
            <p:cNvSpPr>
              <a:spLocks/>
            </p:cNvSpPr>
            <p:nvPr/>
          </p:nvSpPr>
          <p:spPr bwMode="auto">
            <a:xfrm flipH="1">
              <a:off x="-16075" y="3468690"/>
              <a:ext cx="2756297" cy="1973263"/>
            </a:xfrm>
            <a:custGeom>
              <a:avLst/>
              <a:gdLst>
                <a:gd name="T0" fmla="*/ 0 w 1257"/>
                <a:gd name="T1" fmla="*/ 142 h 456"/>
                <a:gd name="T2" fmla="*/ 126 w 1257"/>
                <a:gd name="T3" fmla="*/ 53 h 456"/>
                <a:gd name="T4" fmla="*/ 361 w 1257"/>
                <a:gd name="T5" fmla="*/ 0 h 456"/>
                <a:gd name="T6" fmla="*/ 555 w 1257"/>
                <a:gd name="T7" fmla="*/ 6 h 456"/>
                <a:gd name="T8" fmla="*/ 876 w 1257"/>
                <a:gd name="T9" fmla="*/ 114 h 456"/>
                <a:gd name="T10" fmla="*/ 1125 w 1257"/>
                <a:gd name="T11" fmla="*/ 245 h 456"/>
                <a:gd name="T12" fmla="*/ 1257 w 1257"/>
                <a:gd name="T13" fmla="*/ 350 h 456"/>
                <a:gd name="T14" fmla="*/ 1198 w 1257"/>
                <a:gd name="T15" fmla="*/ 391 h 456"/>
                <a:gd name="T16" fmla="*/ 897 w 1257"/>
                <a:gd name="T17" fmla="*/ 439 h 456"/>
                <a:gd name="T18" fmla="*/ 584 w 1257"/>
                <a:gd name="T19" fmla="*/ 456 h 456"/>
                <a:gd name="T20" fmla="*/ 436 w 1257"/>
                <a:gd name="T21" fmla="*/ 386 h 456"/>
                <a:gd name="T22" fmla="*/ 308 w 1257"/>
                <a:gd name="T23" fmla="*/ 260 h 456"/>
                <a:gd name="T24" fmla="*/ 126 w 1257"/>
                <a:gd name="T25" fmla="*/ 177 h 456"/>
                <a:gd name="T26" fmla="*/ 0 w 1257"/>
                <a:gd name="T27" fmla="*/ 142 h 456"/>
                <a:gd name="T28" fmla="*/ 0 w 1257"/>
                <a:gd name="T29" fmla="*/ 142 h 4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57"/>
                <a:gd name="T46" fmla="*/ 0 h 456"/>
                <a:gd name="T47" fmla="*/ 1257 w 1257"/>
                <a:gd name="T48" fmla="*/ 456 h 4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57" h="456">
                  <a:moveTo>
                    <a:pt x="0" y="142"/>
                  </a:moveTo>
                  <a:lnTo>
                    <a:pt x="126" y="53"/>
                  </a:lnTo>
                  <a:lnTo>
                    <a:pt x="361" y="0"/>
                  </a:lnTo>
                  <a:lnTo>
                    <a:pt x="555" y="6"/>
                  </a:lnTo>
                  <a:lnTo>
                    <a:pt x="876" y="114"/>
                  </a:lnTo>
                  <a:lnTo>
                    <a:pt x="1125" y="245"/>
                  </a:lnTo>
                  <a:lnTo>
                    <a:pt x="1257" y="350"/>
                  </a:lnTo>
                  <a:lnTo>
                    <a:pt x="1198" y="391"/>
                  </a:lnTo>
                  <a:lnTo>
                    <a:pt x="897" y="439"/>
                  </a:lnTo>
                  <a:lnTo>
                    <a:pt x="584" y="456"/>
                  </a:lnTo>
                  <a:lnTo>
                    <a:pt x="436" y="386"/>
                  </a:lnTo>
                  <a:lnTo>
                    <a:pt x="308" y="260"/>
                  </a:lnTo>
                  <a:lnTo>
                    <a:pt x="126" y="17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C0D7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2" name="Freeform 65"/>
            <p:cNvSpPr>
              <a:spLocks/>
            </p:cNvSpPr>
            <p:nvPr/>
          </p:nvSpPr>
          <p:spPr bwMode="auto">
            <a:xfrm flipH="1">
              <a:off x="-42269" y="3425827"/>
              <a:ext cx="2813447" cy="2058988"/>
            </a:xfrm>
            <a:custGeom>
              <a:avLst/>
              <a:gdLst>
                <a:gd name="T0" fmla="*/ 31 w 1283"/>
                <a:gd name="T1" fmla="*/ 118 h 479"/>
                <a:gd name="T2" fmla="*/ 82 w 1283"/>
                <a:gd name="T3" fmla="*/ 86 h 479"/>
                <a:gd name="T4" fmla="*/ 129 w 1283"/>
                <a:gd name="T5" fmla="*/ 61 h 479"/>
                <a:gd name="T6" fmla="*/ 188 w 1283"/>
                <a:gd name="T7" fmla="*/ 38 h 479"/>
                <a:gd name="T8" fmla="*/ 257 w 1283"/>
                <a:gd name="T9" fmla="*/ 19 h 479"/>
                <a:gd name="T10" fmla="*/ 335 w 1283"/>
                <a:gd name="T11" fmla="*/ 6 h 479"/>
                <a:gd name="T12" fmla="*/ 422 w 1283"/>
                <a:gd name="T13" fmla="*/ 0 h 479"/>
                <a:gd name="T14" fmla="*/ 521 w 1283"/>
                <a:gd name="T15" fmla="*/ 6 h 479"/>
                <a:gd name="T16" fmla="*/ 627 w 1283"/>
                <a:gd name="T17" fmla="*/ 27 h 479"/>
                <a:gd name="T18" fmla="*/ 730 w 1283"/>
                <a:gd name="T19" fmla="*/ 54 h 479"/>
                <a:gd name="T20" fmla="*/ 829 w 1283"/>
                <a:gd name="T21" fmla="*/ 88 h 479"/>
                <a:gd name="T22" fmla="*/ 920 w 1283"/>
                <a:gd name="T23" fmla="*/ 128 h 479"/>
                <a:gd name="T24" fmla="*/ 1002 w 1283"/>
                <a:gd name="T25" fmla="*/ 170 h 479"/>
                <a:gd name="T26" fmla="*/ 1076 w 1283"/>
                <a:gd name="T27" fmla="*/ 211 h 479"/>
                <a:gd name="T28" fmla="*/ 1139 w 1283"/>
                <a:gd name="T29" fmla="*/ 249 h 479"/>
                <a:gd name="T30" fmla="*/ 1192 w 1283"/>
                <a:gd name="T31" fmla="*/ 286 h 479"/>
                <a:gd name="T32" fmla="*/ 1239 w 1283"/>
                <a:gd name="T33" fmla="*/ 320 h 479"/>
                <a:gd name="T34" fmla="*/ 1277 w 1283"/>
                <a:gd name="T35" fmla="*/ 352 h 479"/>
                <a:gd name="T36" fmla="*/ 1268 w 1283"/>
                <a:gd name="T37" fmla="*/ 384 h 479"/>
                <a:gd name="T38" fmla="*/ 1216 w 1283"/>
                <a:gd name="T39" fmla="*/ 407 h 479"/>
                <a:gd name="T40" fmla="*/ 1171 w 1283"/>
                <a:gd name="T41" fmla="*/ 419 h 479"/>
                <a:gd name="T42" fmla="*/ 1120 w 1283"/>
                <a:gd name="T43" fmla="*/ 430 h 479"/>
                <a:gd name="T44" fmla="*/ 1057 w 1283"/>
                <a:gd name="T45" fmla="*/ 438 h 479"/>
                <a:gd name="T46" fmla="*/ 992 w 1283"/>
                <a:gd name="T47" fmla="*/ 445 h 479"/>
                <a:gd name="T48" fmla="*/ 928 w 1283"/>
                <a:gd name="T49" fmla="*/ 453 h 479"/>
                <a:gd name="T50" fmla="*/ 865 w 1283"/>
                <a:gd name="T51" fmla="*/ 458 h 479"/>
                <a:gd name="T52" fmla="*/ 804 w 1283"/>
                <a:gd name="T53" fmla="*/ 464 h 479"/>
                <a:gd name="T54" fmla="*/ 747 w 1283"/>
                <a:gd name="T55" fmla="*/ 468 h 479"/>
                <a:gd name="T56" fmla="*/ 700 w 1283"/>
                <a:gd name="T57" fmla="*/ 472 h 479"/>
                <a:gd name="T58" fmla="*/ 660 w 1283"/>
                <a:gd name="T59" fmla="*/ 474 h 479"/>
                <a:gd name="T60" fmla="*/ 608 w 1283"/>
                <a:gd name="T61" fmla="*/ 478 h 479"/>
                <a:gd name="T62" fmla="*/ 578 w 1283"/>
                <a:gd name="T63" fmla="*/ 449 h 479"/>
                <a:gd name="T64" fmla="*/ 624 w 1283"/>
                <a:gd name="T65" fmla="*/ 449 h 479"/>
                <a:gd name="T66" fmla="*/ 688 w 1283"/>
                <a:gd name="T67" fmla="*/ 447 h 479"/>
                <a:gd name="T68" fmla="*/ 774 w 1283"/>
                <a:gd name="T69" fmla="*/ 445 h 479"/>
                <a:gd name="T70" fmla="*/ 867 w 1283"/>
                <a:gd name="T71" fmla="*/ 441 h 479"/>
                <a:gd name="T72" fmla="*/ 962 w 1283"/>
                <a:gd name="T73" fmla="*/ 434 h 479"/>
                <a:gd name="T74" fmla="*/ 1053 w 1283"/>
                <a:gd name="T75" fmla="*/ 424 h 479"/>
                <a:gd name="T76" fmla="*/ 1137 w 1283"/>
                <a:gd name="T77" fmla="*/ 413 h 479"/>
                <a:gd name="T78" fmla="*/ 1201 w 1283"/>
                <a:gd name="T79" fmla="*/ 396 h 479"/>
                <a:gd name="T80" fmla="*/ 1245 w 1283"/>
                <a:gd name="T81" fmla="*/ 377 h 479"/>
                <a:gd name="T82" fmla="*/ 1230 w 1283"/>
                <a:gd name="T83" fmla="*/ 337 h 479"/>
                <a:gd name="T84" fmla="*/ 1182 w 1283"/>
                <a:gd name="T85" fmla="*/ 299 h 479"/>
                <a:gd name="T86" fmla="*/ 1133 w 1283"/>
                <a:gd name="T87" fmla="*/ 265 h 479"/>
                <a:gd name="T88" fmla="*/ 1070 w 1283"/>
                <a:gd name="T89" fmla="*/ 227 h 479"/>
                <a:gd name="T90" fmla="*/ 992 w 1283"/>
                <a:gd name="T91" fmla="*/ 185 h 479"/>
                <a:gd name="T92" fmla="*/ 907 w 1283"/>
                <a:gd name="T93" fmla="*/ 141 h 479"/>
                <a:gd name="T94" fmla="*/ 804 w 1283"/>
                <a:gd name="T95" fmla="*/ 101 h 479"/>
                <a:gd name="T96" fmla="*/ 694 w 1283"/>
                <a:gd name="T97" fmla="*/ 63 h 479"/>
                <a:gd name="T98" fmla="*/ 568 w 1283"/>
                <a:gd name="T99" fmla="*/ 31 h 479"/>
                <a:gd name="T100" fmla="*/ 509 w 1283"/>
                <a:gd name="T101" fmla="*/ 21 h 479"/>
                <a:gd name="T102" fmla="*/ 458 w 1283"/>
                <a:gd name="T103" fmla="*/ 21 h 479"/>
                <a:gd name="T104" fmla="*/ 413 w 1283"/>
                <a:gd name="T105" fmla="*/ 21 h 479"/>
                <a:gd name="T106" fmla="*/ 359 w 1283"/>
                <a:gd name="T107" fmla="*/ 23 h 479"/>
                <a:gd name="T108" fmla="*/ 300 w 1283"/>
                <a:gd name="T109" fmla="*/ 33 h 479"/>
                <a:gd name="T110" fmla="*/ 242 w 1283"/>
                <a:gd name="T111" fmla="*/ 44 h 479"/>
                <a:gd name="T112" fmla="*/ 179 w 1283"/>
                <a:gd name="T113" fmla="*/ 65 h 479"/>
                <a:gd name="T114" fmla="*/ 118 w 1283"/>
                <a:gd name="T115" fmla="*/ 90 h 479"/>
                <a:gd name="T116" fmla="*/ 61 w 1283"/>
                <a:gd name="T117" fmla="*/ 124 h 479"/>
                <a:gd name="T118" fmla="*/ 0 w 1283"/>
                <a:gd name="T119" fmla="*/ 143 h 4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83"/>
                <a:gd name="T181" fmla="*/ 0 h 479"/>
                <a:gd name="T182" fmla="*/ 1283 w 1283"/>
                <a:gd name="T183" fmla="*/ 479 h 4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83" h="479">
                  <a:moveTo>
                    <a:pt x="0" y="143"/>
                  </a:moveTo>
                  <a:lnTo>
                    <a:pt x="2" y="139"/>
                  </a:lnTo>
                  <a:lnTo>
                    <a:pt x="10" y="133"/>
                  </a:lnTo>
                  <a:lnTo>
                    <a:pt x="13" y="128"/>
                  </a:lnTo>
                  <a:lnTo>
                    <a:pt x="21" y="124"/>
                  </a:lnTo>
                  <a:lnTo>
                    <a:pt x="31" y="118"/>
                  </a:lnTo>
                  <a:lnTo>
                    <a:pt x="40" y="113"/>
                  </a:lnTo>
                  <a:lnTo>
                    <a:pt x="50" y="103"/>
                  </a:lnTo>
                  <a:lnTo>
                    <a:pt x="61" y="97"/>
                  </a:lnTo>
                  <a:lnTo>
                    <a:pt x="67" y="92"/>
                  </a:lnTo>
                  <a:lnTo>
                    <a:pt x="74" y="90"/>
                  </a:lnTo>
                  <a:lnTo>
                    <a:pt x="82" y="86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103" y="75"/>
                  </a:lnTo>
                  <a:lnTo>
                    <a:pt x="110" y="69"/>
                  </a:lnTo>
                  <a:lnTo>
                    <a:pt x="120" y="65"/>
                  </a:lnTo>
                  <a:lnTo>
                    <a:pt x="129" y="61"/>
                  </a:lnTo>
                  <a:lnTo>
                    <a:pt x="137" y="59"/>
                  </a:lnTo>
                  <a:lnTo>
                    <a:pt x="148" y="56"/>
                  </a:lnTo>
                  <a:lnTo>
                    <a:pt x="158" y="52"/>
                  </a:lnTo>
                  <a:lnTo>
                    <a:pt x="167" y="48"/>
                  </a:lnTo>
                  <a:lnTo>
                    <a:pt x="177" y="44"/>
                  </a:lnTo>
                  <a:lnTo>
                    <a:pt x="188" y="38"/>
                  </a:lnTo>
                  <a:lnTo>
                    <a:pt x="200" y="35"/>
                  </a:lnTo>
                  <a:lnTo>
                    <a:pt x="209" y="33"/>
                  </a:lnTo>
                  <a:lnTo>
                    <a:pt x="221" y="29"/>
                  </a:lnTo>
                  <a:lnTo>
                    <a:pt x="234" y="25"/>
                  </a:lnTo>
                  <a:lnTo>
                    <a:pt x="245" y="23"/>
                  </a:lnTo>
                  <a:lnTo>
                    <a:pt x="257" y="19"/>
                  </a:lnTo>
                  <a:lnTo>
                    <a:pt x="268" y="18"/>
                  </a:lnTo>
                  <a:lnTo>
                    <a:pt x="281" y="14"/>
                  </a:lnTo>
                  <a:lnTo>
                    <a:pt x="295" y="12"/>
                  </a:lnTo>
                  <a:lnTo>
                    <a:pt x="308" y="8"/>
                  </a:lnTo>
                  <a:lnTo>
                    <a:pt x="321" y="8"/>
                  </a:lnTo>
                  <a:lnTo>
                    <a:pt x="335" y="6"/>
                  </a:lnTo>
                  <a:lnTo>
                    <a:pt x="350" y="6"/>
                  </a:lnTo>
                  <a:lnTo>
                    <a:pt x="363" y="2"/>
                  </a:lnTo>
                  <a:lnTo>
                    <a:pt x="378" y="2"/>
                  </a:lnTo>
                  <a:lnTo>
                    <a:pt x="392" y="2"/>
                  </a:lnTo>
                  <a:lnTo>
                    <a:pt x="409" y="2"/>
                  </a:lnTo>
                  <a:lnTo>
                    <a:pt x="422" y="0"/>
                  </a:lnTo>
                  <a:lnTo>
                    <a:pt x="439" y="0"/>
                  </a:lnTo>
                  <a:lnTo>
                    <a:pt x="454" y="2"/>
                  </a:lnTo>
                  <a:lnTo>
                    <a:pt x="471" y="2"/>
                  </a:lnTo>
                  <a:lnTo>
                    <a:pt x="487" y="2"/>
                  </a:lnTo>
                  <a:lnTo>
                    <a:pt x="504" y="6"/>
                  </a:lnTo>
                  <a:lnTo>
                    <a:pt x="521" y="6"/>
                  </a:lnTo>
                  <a:lnTo>
                    <a:pt x="538" y="8"/>
                  </a:lnTo>
                  <a:lnTo>
                    <a:pt x="555" y="12"/>
                  </a:lnTo>
                  <a:lnTo>
                    <a:pt x="572" y="14"/>
                  </a:lnTo>
                  <a:lnTo>
                    <a:pt x="591" y="18"/>
                  </a:lnTo>
                  <a:lnTo>
                    <a:pt x="610" y="23"/>
                  </a:lnTo>
                  <a:lnTo>
                    <a:pt x="627" y="27"/>
                  </a:lnTo>
                  <a:lnTo>
                    <a:pt x="644" y="29"/>
                  </a:lnTo>
                  <a:lnTo>
                    <a:pt x="662" y="33"/>
                  </a:lnTo>
                  <a:lnTo>
                    <a:pt x="681" y="38"/>
                  </a:lnTo>
                  <a:lnTo>
                    <a:pt x="696" y="42"/>
                  </a:lnTo>
                  <a:lnTo>
                    <a:pt x="713" y="48"/>
                  </a:lnTo>
                  <a:lnTo>
                    <a:pt x="730" y="54"/>
                  </a:lnTo>
                  <a:lnTo>
                    <a:pt x="747" y="59"/>
                  </a:lnTo>
                  <a:lnTo>
                    <a:pt x="764" y="65"/>
                  </a:lnTo>
                  <a:lnTo>
                    <a:pt x="781" y="71"/>
                  </a:lnTo>
                  <a:lnTo>
                    <a:pt x="796" y="75"/>
                  </a:lnTo>
                  <a:lnTo>
                    <a:pt x="814" y="82"/>
                  </a:lnTo>
                  <a:lnTo>
                    <a:pt x="829" y="88"/>
                  </a:lnTo>
                  <a:lnTo>
                    <a:pt x="846" y="94"/>
                  </a:lnTo>
                  <a:lnTo>
                    <a:pt x="861" y="101"/>
                  </a:lnTo>
                  <a:lnTo>
                    <a:pt x="876" y="107"/>
                  </a:lnTo>
                  <a:lnTo>
                    <a:pt x="891" y="113"/>
                  </a:lnTo>
                  <a:lnTo>
                    <a:pt x="907" y="120"/>
                  </a:lnTo>
                  <a:lnTo>
                    <a:pt x="920" y="128"/>
                  </a:lnTo>
                  <a:lnTo>
                    <a:pt x="935" y="133"/>
                  </a:lnTo>
                  <a:lnTo>
                    <a:pt x="949" y="141"/>
                  </a:lnTo>
                  <a:lnTo>
                    <a:pt x="962" y="149"/>
                  </a:lnTo>
                  <a:lnTo>
                    <a:pt x="975" y="154"/>
                  </a:lnTo>
                  <a:lnTo>
                    <a:pt x="988" y="162"/>
                  </a:lnTo>
                  <a:lnTo>
                    <a:pt x="1002" y="170"/>
                  </a:lnTo>
                  <a:lnTo>
                    <a:pt x="1015" y="175"/>
                  </a:lnTo>
                  <a:lnTo>
                    <a:pt x="1028" y="183"/>
                  </a:lnTo>
                  <a:lnTo>
                    <a:pt x="1040" y="191"/>
                  </a:lnTo>
                  <a:lnTo>
                    <a:pt x="1051" y="196"/>
                  </a:lnTo>
                  <a:lnTo>
                    <a:pt x="1064" y="204"/>
                  </a:lnTo>
                  <a:lnTo>
                    <a:pt x="1076" y="211"/>
                  </a:lnTo>
                  <a:lnTo>
                    <a:pt x="1089" y="217"/>
                  </a:lnTo>
                  <a:lnTo>
                    <a:pt x="1099" y="223"/>
                  </a:lnTo>
                  <a:lnTo>
                    <a:pt x="1108" y="230"/>
                  </a:lnTo>
                  <a:lnTo>
                    <a:pt x="1120" y="236"/>
                  </a:lnTo>
                  <a:lnTo>
                    <a:pt x="1129" y="244"/>
                  </a:lnTo>
                  <a:lnTo>
                    <a:pt x="1139" y="249"/>
                  </a:lnTo>
                  <a:lnTo>
                    <a:pt x="1150" y="257"/>
                  </a:lnTo>
                  <a:lnTo>
                    <a:pt x="1159" y="263"/>
                  </a:lnTo>
                  <a:lnTo>
                    <a:pt x="1167" y="268"/>
                  </a:lnTo>
                  <a:lnTo>
                    <a:pt x="1177" y="274"/>
                  </a:lnTo>
                  <a:lnTo>
                    <a:pt x="1184" y="280"/>
                  </a:lnTo>
                  <a:lnTo>
                    <a:pt x="1192" y="286"/>
                  </a:lnTo>
                  <a:lnTo>
                    <a:pt x="1201" y="291"/>
                  </a:lnTo>
                  <a:lnTo>
                    <a:pt x="1207" y="295"/>
                  </a:lnTo>
                  <a:lnTo>
                    <a:pt x="1215" y="301"/>
                  </a:lnTo>
                  <a:lnTo>
                    <a:pt x="1222" y="306"/>
                  </a:lnTo>
                  <a:lnTo>
                    <a:pt x="1228" y="312"/>
                  </a:lnTo>
                  <a:lnTo>
                    <a:pt x="1239" y="320"/>
                  </a:lnTo>
                  <a:lnTo>
                    <a:pt x="1249" y="327"/>
                  </a:lnTo>
                  <a:lnTo>
                    <a:pt x="1256" y="333"/>
                  </a:lnTo>
                  <a:lnTo>
                    <a:pt x="1266" y="341"/>
                  </a:lnTo>
                  <a:lnTo>
                    <a:pt x="1272" y="344"/>
                  </a:lnTo>
                  <a:lnTo>
                    <a:pt x="1275" y="348"/>
                  </a:lnTo>
                  <a:lnTo>
                    <a:pt x="1277" y="352"/>
                  </a:lnTo>
                  <a:lnTo>
                    <a:pt x="1279" y="352"/>
                  </a:lnTo>
                  <a:lnTo>
                    <a:pt x="1281" y="354"/>
                  </a:lnTo>
                  <a:lnTo>
                    <a:pt x="1283" y="360"/>
                  </a:lnTo>
                  <a:lnTo>
                    <a:pt x="1281" y="367"/>
                  </a:lnTo>
                  <a:lnTo>
                    <a:pt x="1275" y="379"/>
                  </a:lnTo>
                  <a:lnTo>
                    <a:pt x="1268" y="384"/>
                  </a:lnTo>
                  <a:lnTo>
                    <a:pt x="1258" y="390"/>
                  </a:lnTo>
                  <a:lnTo>
                    <a:pt x="1251" y="394"/>
                  </a:lnTo>
                  <a:lnTo>
                    <a:pt x="1245" y="398"/>
                  </a:lnTo>
                  <a:lnTo>
                    <a:pt x="1237" y="401"/>
                  </a:lnTo>
                  <a:lnTo>
                    <a:pt x="1228" y="405"/>
                  </a:lnTo>
                  <a:lnTo>
                    <a:pt x="1216" y="407"/>
                  </a:lnTo>
                  <a:lnTo>
                    <a:pt x="1205" y="411"/>
                  </a:lnTo>
                  <a:lnTo>
                    <a:pt x="1197" y="411"/>
                  </a:lnTo>
                  <a:lnTo>
                    <a:pt x="1192" y="415"/>
                  </a:lnTo>
                  <a:lnTo>
                    <a:pt x="1186" y="415"/>
                  </a:lnTo>
                  <a:lnTo>
                    <a:pt x="1180" y="419"/>
                  </a:lnTo>
                  <a:lnTo>
                    <a:pt x="1171" y="419"/>
                  </a:lnTo>
                  <a:lnTo>
                    <a:pt x="1163" y="420"/>
                  </a:lnTo>
                  <a:lnTo>
                    <a:pt x="1156" y="422"/>
                  </a:lnTo>
                  <a:lnTo>
                    <a:pt x="1146" y="424"/>
                  </a:lnTo>
                  <a:lnTo>
                    <a:pt x="1139" y="426"/>
                  </a:lnTo>
                  <a:lnTo>
                    <a:pt x="1129" y="428"/>
                  </a:lnTo>
                  <a:lnTo>
                    <a:pt x="1120" y="430"/>
                  </a:lnTo>
                  <a:lnTo>
                    <a:pt x="1112" y="432"/>
                  </a:lnTo>
                  <a:lnTo>
                    <a:pt x="1099" y="432"/>
                  </a:lnTo>
                  <a:lnTo>
                    <a:pt x="1089" y="434"/>
                  </a:lnTo>
                  <a:lnTo>
                    <a:pt x="1078" y="434"/>
                  </a:lnTo>
                  <a:lnTo>
                    <a:pt x="1068" y="436"/>
                  </a:lnTo>
                  <a:lnTo>
                    <a:pt x="1057" y="438"/>
                  </a:lnTo>
                  <a:lnTo>
                    <a:pt x="1047" y="438"/>
                  </a:lnTo>
                  <a:lnTo>
                    <a:pt x="1036" y="439"/>
                  </a:lnTo>
                  <a:lnTo>
                    <a:pt x="1026" y="441"/>
                  </a:lnTo>
                  <a:lnTo>
                    <a:pt x="1015" y="441"/>
                  </a:lnTo>
                  <a:lnTo>
                    <a:pt x="1004" y="445"/>
                  </a:lnTo>
                  <a:lnTo>
                    <a:pt x="992" y="445"/>
                  </a:lnTo>
                  <a:lnTo>
                    <a:pt x="983" y="447"/>
                  </a:lnTo>
                  <a:lnTo>
                    <a:pt x="971" y="447"/>
                  </a:lnTo>
                  <a:lnTo>
                    <a:pt x="960" y="449"/>
                  </a:lnTo>
                  <a:lnTo>
                    <a:pt x="950" y="451"/>
                  </a:lnTo>
                  <a:lnTo>
                    <a:pt x="939" y="453"/>
                  </a:lnTo>
                  <a:lnTo>
                    <a:pt x="928" y="453"/>
                  </a:lnTo>
                  <a:lnTo>
                    <a:pt x="918" y="453"/>
                  </a:lnTo>
                  <a:lnTo>
                    <a:pt x="907" y="455"/>
                  </a:lnTo>
                  <a:lnTo>
                    <a:pt x="897" y="457"/>
                  </a:lnTo>
                  <a:lnTo>
                    <a:pt x="886" y="457"/>
                  </a:lnTo>
                  <a:lnTo>
                    <a:pt x="876" y="457"/>
                  </a:lnTo>
                  <a:lnTo>
                    <a:pt x="865" y="458"/>
                  </a:lnTo>
                  <a:lnTo>
                    <a:pt x="855" y="460"/>
                  </a:lnTo>
                  <a:lnTo>
                    <a:pt x="844" y="460"/>
                  </a:lnTo>
                  <a:lnTo>
                    <a:pt x="834" y="460"/>
                  </a:lnTo>
                  <a:lnTo>
                    <a:pt x="823" y="462"/>
                  </a:lnTo>
                  <a:lnTo>
                    <a:pt x="814" y="462"/>
                  </a:lnTo>
                  <a:lnTo>
                    <a:pt x="804" y="464"/>
                  </a:lnTo>
                  <a:lnTo>
                    <a:pt x="795" y="466"/>
                  </a:lnTo>
                  <a:lnTo>
                    <a:pt x="785" y="466"/>
                  </a:lnTo>
                  <a:lnTo>
                    <a:pt x="777" y="468"/>
                  </a:lnTo>
                  <a:lnTo>
                    <a:pt x="766" y="468"/>
                  </a:lnTo>
                  <a:lnTo>
                    <a:pt x="757" y="468"/>
                  </a:lnTo>
                  <a:lnTo>
                    <a:pt x="747" y="468"/>
                  </a:lnTo>
                  <a:lnTo>
                    <a:pt x="739" y="470"/>
                  </a:lnTo>
                  <a:lnTo>
                    <a:pt x="730" y="470"/>
                  </a:lnTo>
                  <a:lnTo>
                    <a:pt x="722" y="470"/>
                  </a:lnTo>
                  <a:lnTo>
                    <a:pt x="715" y="472"/>
                  </a:lnTo>
                  <a:lnTo>
                    <a:pt x="707" y="472"/>
                  </a:lnTo>
                  <a:lnTo>
                    <a:pt x="700" y="472"/>
                  </a:lnTo>
                  <a:lnTo>
                    <a:pt x="692" y="472"/>
                  </a:lnTo>
                  <a:lnTo>
                    <a:pt x="684" y="472"/>
                  </a:lnTo>
                  <a:lnTo>
                    <a:pt x="679" y="474"/>
                  </a:lnTo>
                  <a:lnTo>
                    <a:pt x="671" y="474"/>
                  </a:lnTo>
                  <a:lnTo>
                    <a:pt x="665" y="474"/>
                  </a:lnTo>
                  <a:lnTo>
                    <a:pt x="660" y="474"/>
                  </a:lnTo>
                  <a:lnTo>
                    <a:pt x="654" y="476"/>
                  </a:lnTo>
                  <a:lnTo>
                    <a:pt x="643" y="476"/>
                  </a:lnTo>
                  <a:lnTo>
                    <a:pt x="633" y="478"/>
                  </a:lnTo>
                  <a:lnTo>
                    <a:pt x="624" y="478"/>
                  </a:lnTo>
                  <a:lnTo>
                    <a:pt x="618" y="478"/>
                  </a:lnTo>
                  <a:lnTo>
                    <a:pt x="608" y="478"/>
                  </a:lnTo>
                  <a:lnTo>
                    <a:pt x="606" y="47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70" y="449"/>
                  </a:lnTo>
                  <a:lnTo>
                    <a:pt x="572" y="449"/>
                  </a:lnTo>
                  <a:lnTo>
                    <a:pt x="578" y="449"/>
                  </a:lnTo>
                  <a:lnTo>
                    <a:pt x="584" y="449"/>
                  </a:lnTo>
                  <a:lnTo>
                    <a:pt x="589" y="449"/>
                  </a:lnTo>
                  <a:lnTo>
                    <a:pt x="597" y="449"/>
                  </a:lnTo>
                  <a:lnTo>
                    <a:pt x="605" y="449"/>
                  </a:lnTo>
                  <a:lnTo>
                    <a:pt x="612" y="449"/>
                  </a:lnTo>
                  <a:lnTo>
                    <a:pt x="624" y="449"/>
                  </a:lnTo>
                  <a:lnTo>
                    <a:pt x="631" y="449"/>
                  </a:lnTo>
                  <a:lnTo>
                    <a:pt x="643" y="449"/>
                  </a:lnTo>
                  <a:lnTo>
                    <a:pt x="652" y="449"/>
                  </a:lnTo>
                  <a:lnTo>
                    <a:pt x="665" y="449"/>
                  </a:lnTo>
                  <a:lnTo>
                    <a:pt x="677" y="447"/>
                  </a:lnTo>
                  <a:lnTo>
                    <a:pt x="688" y="447"/>
                  </a:lnTo>
                  <a:lnTo>
                    <a:pt x="701" y="447"/>
                  </a:lnTo>
                  <a:lnTo>
                    <a:pt x="715" y="447"/>
                  </a:lnTo>
                  <a:lnTo>
                    <a:pt x="730" y="445"/>
                  </a:lnTo>
                  <a:lnTo>
                    <a:pt x="743" y="445"/>
                  </a:lnTo>
                  <a:lnTo>
                    <a:pt x="758" y="445"/>
                  </a:lnTo>
                  <a:lnTo>
                    <a:pt x="774" y="445"/>
                  </a:lnTo>
                  <a:lnTo>
                    <a:pt x="787" y="445"/>
                  </a:lnTo>
                  <a:lnTo>
                    <a:pt x="802" y="443"/>
                  </a:lnTo>
                  <a:lnTo>
                    <a:pt x="817" y="441"/>
                  </a:lnTo>
                  <a:lnTo>
                    <a:pt x="834" y="441"/>
                  </a:lnTo>
                  <a:lnTo>
                    <a:pt x="850" y="441"/>
                  </a:lnTo>
                  <a:lnTo>
                    <a:pt x="867" y="441"/>
                  </a:lnTo>
                  <a:lnTo>
                    <a:pt x="882" y="439"/>
                  </a:lnTo>
                  <a:lnTo>
                    <a:pt x="899" y="439"/>
                  </a:lnTo>
                  <a:lnTo>
                    <a:pt x="914" y="438"/>
                  </a:lnTo>
                  <a:lnTo>
                    <a:pt x="929" y="436"/>
                  </a:lnTo>
                  <a:lnTo>
                    <a:pt x="945" y="436"/>
                  </a:lnTo>
                  <a:lnTo>
                    <a:pt x="962" y="434"/>
                  </a:lnTo>
                  <a:lnTo>
                    <a:pt x="977" y="432"/>
                  </a:lnTo>
                  <a:lnTo>
                    <a:pt x="992" y="430"/>
                  </a:lnTo>
                  <a:lnTo>
                    <a:pt x="1007" y="430"/>
                  </a:lnTo>
                  <a:lnTo>
                    <a:pt x="1025" y="428"/>
                  </a:lnTo>
                  <a:lnTo>
                    <a:pt x="1038" y="426"/>
                  </a:lnTo>
                  <a:lnTo>
                    <a:pt x="1053" y="424"/>
                  </a:lnTo>
                  <a:lnTo>
                    <a:pt x="1066" y="422"/>
                  </a:lnTo>
                  <a:lnTo>
                    <a:pt x="1082" y="420"/>
                  </a:lnTo>
                  <a:lnTo>
                    <a:pt x="1097" y="419"/>
                  </a:lnTo>
                  <a:lnTo>
                    <a:pt x="1110" y="417"/>
                  </a:lnTo>
                  <a:lnTo>
                    <a:pt x="1123" y="415"/>
                  </a:lnTo>
                  <a:lnTo>
                    <a:pt x="1137" y="413"/>
                  </a:lnTo>
                  <a:lnTo>
                    <a:pt x="1148" y="409"/>
                  </a:lnTo>
                  <a:lnTo>
                    <a:pt x="1159" y="407"/>
                  </a:lnTo>
                  <a:lnTo>
                    <a:pt x="1171" y="403"/>
                  </a:lnTo>
                  <a:lnTo>
                    <a:pt x="1182" y="401"/>
                  </a:lnTo>
                  <a:lnTo>
                    <a:pt x="1192" y="398"/>
                  </a:lnTo>
                  <a:lnTo>
                    <a:pt x="1201" y="396"/>
                  </a:lnTo>
                  <a:lnTo>
                    <a:pt x="1209" y="392"/>
                  </a:lnTo>
                  <a:lnTo>
                    <a:pt x="1218" y="390"/>
                  </a:lnTo>
                  <a:lnTo>
                    <a:pt x="1226" y="386"/>
                  </a:lnTo>
                  <a:lnTo>
                    <a:pt x="1234" y="382"/>
                  </a:lnTo>
                  <a:lnTo>
                    <a:pt x="1239" y="379"/>
                  </a:lnTo>
                  <a:lnTo>
                    <a:pt x="1245" y="377"/>
                  </a:lnTo>
                  <a:lnTo>
                    <a:pt x="1253" y="367"/>
                  </a:lnTo>
                  <a:lnTo>
                    <a:pt x="1258" y="362"/>
                  </a:lnTo>
                  <a:lnTo>
                    <a:pt x="1254" y="358"/>
                  </a:lnTo>
                  <a:lnTo>
                    <a:pt x="1245" y="348"/>
                  </a:lnTo>
                  <a:lnTo>
                    <a:pt x="1237" y="343"/>
                  </a:lnTo>
                  <a:lnTo>
                    <a:pt x="1230" y="337"/>
                  </a:lnTo>
                  <a:lnTo>
                    <a:pt x="1220" y="327"/>
                  </a:lnTo>
                  <a:lnTo>
                    <a:pt x="1211" y="320"/>
                  </a:lnTo>
                  <a:lnTo>
                    <a:pt x="1203" y="314"/>
                  </a:lnTo>
                  <a:lnTo>
                    <a:pt x="1197" y="310"/>
                  </a:lnTo>
                  <a:lnTo>
                    <a:pt x="1190" y="305"/>
                  </a:lnTo>
                  <a:lnTo>
                    <a:pt x="1182" y="299"/>
                  </a:lnTo>
                  <a:lnTo>
                    <a:pt x="1175" y="293"/>
                  </a:lnTo>
                  <a:lnTo>
                    <a:pt x="1167" y="287"/>
                  </a:lnTo>
                  <a:lnTo>
                    <a:pt x="1159" y="282"/>
                  </a:lnTo>
                  <a:lnTo>
                    <a:pt x="1152" y="278"/>
                  </a:lnTo>
                  <a:lnTo>
                    <a:pt x="1142" y="270"/>
                  </a:lnTo>
                  <a:lnTo>
                    <a:pt x="1133" y="265"/>
                  </a:lnTo>
                  <a:lnTo>
                    <a:pt x="1123" y="259"/>
                  </a:lnTo>
                  <a:lnTo>
                    <a:pt x="1114" y="253"/>
                  </a:lnTo>
                  <a:lnTo>
                    <a:pt x="1102" y="246"/>
                  </a:lnTo>
                  <a:lnTo>
                    <a:pt x="1091" y="240"/>
                  </a:lnTo>
                  <a:lnTo>
                    <a:pt x="1082" y="232"/>
                  </a:lnTo>
                  <a:lnTo>
                    <a:pt x="1070" y="227"/>
                  </a:lnTo>
                  <a:lnTo>
                    <a:pt x="1057" y="219"/>
                  </a:lnTo>
                  <a:lnTo>
                    <a:pt x="1045" y="211"/>
                  </a:lnTo>
                  <a:lnTo>
                    <a:pt x="1032" y="206"/>
                  </a:lnTo>
                  <a:lnTo>
                    <a:pt x="1021" y="198"/>
                  </a:lnTo>
                  <a:lnTo>
                    <a:pt x="1007" y="191"/>
                  </a:lnTo>
                  <a:lnTo>
                    <a:pt x="992" y="185"/>
                  </a:lnTo>
                  <a:lnTo>
                    <a:pt x="979" y="177"/>
                  </a:lnTo>
                  <a:lnTo>
                    <a:pt x="966" y="170"/>
                  </a:lnTo>
                  <a:lnTo>
                    <a:pt x="950" y="162"/>
                  </a:lnTo>
                  <a:lnTo>
                    <a:pt x="935" y="154"/>
                  </a:lnTo>
                  <a:lnTo>
                    <a:pt x="920" y="149"/>
                  </a:lnTo>
                  <a:lnTo>
                    <a:pt x="907" y="141"/>
                  </a:lnTo>
                  <a:lnTo>
                    <a:pt x="890" y="133"/>
                  </a:lnTo>
                  <a:lnTo>
                    <a:pt x="872" y="128"/>
                  </a:lnTo>
                  <a:lnTo>
                    <a:pt x="857" y="120"/>
                  </a:lnTo>
                  <a:lnTo>
                    <a:pt x="840" y="114"/>
                  </a:lnTo>
                  <a:lnTo>
                    <a:pt x="823" y="107"/>
                  </a:lnTo>
                  <a:lnTo>
                    <a:pt x="804" y="101"/>
                  </a:lnTo>
                  <a:lnTo>
                    <a:pt x="787" y="94"/>
                  </a:lnTo>
                  <a:lnTo>
                    <a:pt x="768" y="86"/>
                  </a:lnTo>
                  <a:lnTo>
                    <a:pt x="749" y="80"/>
                  </a:lnTo>
                  <a:lnTo>
                    <a:pt x="730" y="75"/>
                  </a:lnTo>
                  <a:lnTo>
                    <a:pt x="713" y="69"/>
                  </a:lnTo>
                  <a:lnTo>
                    <a:pt x="694" y="63"/>
                  </a:lnTo>
                  <a:lnTo>
                    <a:pt x="673" y="56"/>
                  </a:lnTo>
                  <a:lnTo>
                    <a:pt x="652" y="52"/>
                  </a:lnTo>
                  <a:lnTo>
                    <a:pt x="631" y="46"/>
                  </a:lnTo>
                  <a:lnTo>
                    <a:pt x="612" y="42"/>
                  </a:lnTo>
                  <a:lnTo>
                    <a:pt x="589" y="35"/>
                  </a:lnTo>
                  <a:lnTo>
                    <a:pt x="568" y="31"/>
                  </a:lnTo>
                  <a:lnTo>
                    <a:pt x="546" y="27"/>
                  </a:lnTo>
                  <a:lnTo>
                    <a:pt x="525" y="23"/>
                  </a:lnTo>
                  <a:lnTo>
                    <a:pt x="523" y="21"/>
                  </a:lnTo>
                  <a:lnTo>
                    <a:pt x="521" y="21"/>
                  </a:lnTo>
                  <a:lnTo>
                    <a:pt x="515" y="21"/>
                  </a:lnTo>
                  <a:lnTo>
                    <a:pt x="509" y="21"/>
                  </a:lnTo>
                  <a:lnTo>
                    <a:pt x="502" y="21"/>
                  </a:lnTo>
                  <a:lnTo>
                    <a:pt x="492" y="21"/>
                  </a:lnTo>
                  <a:lnTo>
                    <a:pt x="483" y="21"/>
                  </a:lnTo>
                  <a:lnTo>
                    <a:pt x="471" y="21"/>
                  </a:lnTo>
                  <a:lnTo>
                    <a:pt x="466" y="21"/>
                  </a:lnTo>
                  <a:lnTo>
                    <a:pt x="458" y="21"/>
                  </a:lnTo>
                  <a:lnTo>
                    <a:pt x="451" y="21"/>
                  </a:lnTo>
                  <a:lnTo>
                    <a:pt x="445" y="21"/>
                  </a:lnTo>
                  <a:lnTo>
                    <a:pt x="435" y="21"/>
                  </a:lnTo>
                  <a:lnTo>
                    <a:pt x="428" y="21"/>
                  </a:lnTo>
                  <a:lnTo>
                    <a:pt x="420" y="21"/>
                  </a:lnTo>
                  <a:lnTo>
                    <a:pt x="413" y="21"/>
                  </a:lnTo>
                  <a:lnTo>
                    <a:pt x="403" y="21"/>
                  </a:lnTo>
                  <a:lnTo>
                    <a:pt x="395" y="21"/>
                  </a:lnTo>
                  <a:lnTo>
                    <a:pt x="386" y="21"/>
                  </a:lnTo>
                  <a:lnTo>
                    <a:pt x="378" y="23"/>
                  </a:lnTo>
                  <a:lnTo>
                    <a:pt x="369" y="23"/>
                  </a:lnTo>
                  <a:lnTo>
                    <a:pt x="359" y="23"/>
                  </a:lnTo>
                  <a:lnTo>
                    <a:pt x="350" y="25"/>
                  </a:lnTo>
                  <a:lnTo>
                    <a:pt x="342" y="27"/>
                  </a:lnTo>
                  <a:lnTo>
                    <a:pt x="331" y="27"/>
                  </a:lnTo>
                  <a:lnTo>
                    <a:pt x="321" y="29"/>
                  </a:lnTo>
                  <a:lnTo>
                    <a:pt x="310" y="29"/>
                  </a:lnTo>
                  <a:lnTo>
                    <a:pt x="300" y="33"/>
                  </a:lnTo>
                  <a:lnTo>
                    <a:pt x="291" y="33"/>
                  </a:lnTo>
                  <a:lnTo>
                    <a:pt x="281" y="35"/>
                  </a:lnTo>
                  <a:lnTo>
                    <a:pt x="272" y="37"/>
                  </a:lnTo>
                  <a:lnTo>
                    <a:pt x="262" y="40"/>
                  </a:lnTo>
                  <a:lnTo>
                    <a:pt x="251" y="42"/>
                  </a:lnTo>
                  <a:lnTo>
                    <a:pt x="242" y="44"/>
                  </a:lnTo>
                  <a:lnTo>
                    <a:pt x="230" y="48"/>
                  </a:lnTo>
                  <a:lnTo>
                    <a:pt x="221" y="50"/>
                  </a:lnTo>
                  <a:lnTo>
                    <a:pt x="209" y="54"/>
                  </a:lnTo>
                  <a:lnTo>
                    <a:pt x="200" y="56"/>
                  </a:lnTo>
                  <a:lnTo>
                    <a:pt x="188" y="59"/>
                  </a:lnTo>
                  <a:lnTo>
                    <a:pt x="179" y="65"/>
                  </a:lnTo>
                  <a:lnTo>
                    <a:pt x="167" y="69"/>
                  </a:lnTo>
                  <a:lnTo>
                    <a:pt x="158" y="71"/>
                  </a:lnTo>
                  <a:lnTo>
                    <a:pt x="146" y="75"/>
                  </a:lnTo>
                  <a:lnTo>
                    <a:pt x="137" y="80"/>
                  </a:lnTo>
                  <a:lnTo>
                    <a:pt x="126" y="84"/>
                  </a:lnTo>
                  <a:lnTo>
                    <a:pt x="118" y="90"/>
                  </a:lnTo>
                  <a:lnTo>
                    <a:pt x="108" y="94"/>
                  </a:lnTo>
                  <a:lnTo>
                    <a:pt x="99" y="101"/>
                  </a:lnTo>
                  <a:lnTo>
                    <a:pt x="88" y="105"/>
                  </a:lnTo>
                  <a:lnTo>
                    <a:pt x="78" y="111"/>
                  </a:lnTo>
                  <a:lnTo>
                    <a:pt x="69" y="116"/>
                  </a:lnTo>
                  <a:lnTo>
                    <a:pt x="61" y="124"/>
                  </a:lnTo>
                  <a:lnTo>
                    <a:pt x="51" y="130"/>
                  </a:lnTo>
                  <a:lnTo>
                    <a:pt x="42" y="137"/>
                  </a:lnTo>
                  <a:lnTo>
                    <a:pt x="34" y="143"/>
                  </a:lnTo>
                  <a:lnTo>
                    <a:pt x="27" y="15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3" name="Freeform 70"/>
            <p:cNvSpPr>
              <a:spLocks/>
            </p:cNvSpPr>
            <p:nvPr/>
          </p:nvSpPr>
          <p:spPr bwMode="auto">
            <a:xfrm flipH="1">
              <a:off x="4522589" y="4760915"/>
              <a:ext cx="359569" cy="706437"/>
            </a:xfrm>
            <a:custGeom>
              <a:avLst/>
              <a:gdLst>
                <a:gd name="T0" fmla="*/ 0 w 166"/>
                <a:gd name="T1" fmla="*/ 17 h 166"/>
                <a:gd name="T2" fmla="*/ 2 w 166"/>
                <a:gd name="T3" fmla="*/ 17 h 166"/>
                <a:gd name="T4" fmla="*/ 12 w 166"/>
                <a:gd name="T5" fmla="*/ 27 h 166"/>
                <a:gd name="T6" fmla="*/ 20 w 166"/>
                <a:gd name="T7" fmla="*/ 31 h 166"/>
                <a:gd name="T8" fmla="*/ 27 w 166"/>
                <a:gd name="T9" fmla="*/ 36 h 166"/>
                <a:gd name="T10" fmla="*/ 37 w 166"/>
                <a:gd name="T11" fmla="*/ 44 h 166"/>
                <a:gd name="T12" fmla="*/ 48 w 166"/>
                <a:gd name="T13" fmla="*/ 53 h 166"/>
                <a:gd name="T14" fmla="*/ 58 w 166"/>
                <a:gd name="T15" fmla="*/ 63 h 166"/>
                <a:gd name="T16" fmla="*/ 69 w 166"/>
                <a:gd name="T17" fmla="*/ 74 h 166"/>
                <a:gd name="T18" fmla="*/ 73 w 166"/>
                <a:gd name="T19" fmla="*/ 80 h 166"/>
                <a:gd name="T20" fmla="*/ 80 w 166"/>
                <a:gd name="T21" fmla="*/ 88 h 166"/>
                <a:gd name="T22" fmla="*/ 84 w 166"/>
                <a:gd name="T23" fmla="*/ 93 h 166"/>
                <a:gd name="T24" fmla="*/ 92 w 166"/>
                <a:gd name="T25" fmla="*/ 101 h 166"/>
                <a:gd name="T26" fmla="*/ 96 w 166"/>
                <a:gd name="T27" fmla="*/ 109 h 166"/>
                <a:gd name="T28" fmla="*/ 103 w 166"/>
                <a:gd name="T29" fmla="*/ 114 h 166"/>
                <a:gd name="T30" fmla="*/ 109 w 166"/>
                <a:gd name="T31" fmla="*/ 122 h 166"/>
                <a:gd name="T32" fmla="*/ 115 w 166"/>
                <a:gd name="T33" fmla="*/ 131 h 166"/>
                <a:gd name="T34" fmla="*/ 118 w 166"/>
                <a:gd name="T35" fmla="*/ 137 h 166"/>
                <a:gd name="T36" fmla="*/ 124 w 166"/>
                <a:gd name="T37" fmla="*/ 147 h 166"/>
                <a:gd name="T38" fmla="*/ 130 w 166"/>
                <a:gd name="T39" fmla="*/ 156 h 166"/>
                <a:gd name="T40" fmla="*/ 135 w 166"/>
                <a:gd name="T41" fmla="*/ 166 h 166"/>
                <a:gd name="T42" fmla="*/ 166 w 166"/>
                <a:gd name="T43" fmla="*/ 166 h 166"/>
                <a:gd name="T44" fmla="*/ 162 w 166"/>
                <a:gd name="T45" fmla="*/ 164 h 166"/>
                <a:gd name="T46" fmla="*/ 160 w 166"/>
                <a:gd name="T47" fmla="*/ 160 h 166"/>
                <a:gd name="T48" fmla="*/ 154 w 166"/>
                <a:gd name="T49" fmla="*/ 152 h 166"/>
                <a:gd name="T50" fmla="*/ 149 w 166"/>
                <a:gd name="T51" fmla="*/ 145 h 166"/>
                <a:gd name="T52" fmla="*/ 139 w 166"/>
                <a:gd name="T53" fmla="*/ 133 h 166"/>
                <a:gd name="T54" fmla="*/ 130 w 166"/>
                <a:gd name="T55" fmla="*/ 122 h 166"/>
                <a:gd name="T56" fmla="*/ 124 w 166"/>
                <a:gd name="T57" fmla="*/ 116 h 166"/>
                <a:gd name="T58" fmla="*/ 120 w 166"/>
                <a:gd name="T59" fmla="*/ 110 h 166"/>
                <a:gd name="T60" fmla="*/ 115 w 166"/>
                <a:gd name="T61" fmla="*/ 103 h 166"/>
                <a:gd name="T62" fmla="*/ 109 w 166"/>
                <a:gd name="T63" fmla="*/ 97 h 166"/>
                <a:gd name="T64" fmla="*/ 103 w 166"/>
                <a:gd name="T65" fmla="*/ 90 h 166"/>
                <a:gd name="T66" fmla="*/ 96 w 166"/>
                <a:gd name="T67" fmla="*/ 82 h 166"/>
                <a:gd name="T68" fmla="*/ 90 w 166"/>
                <a:gd name="T69" fmla="*/ 74 h 166"/>
                <a:gd name="T70" fmla="*/ 84 w 166"/>
                <a:gd name="T71" fmla="*/ 69 h 166"/>
                <a:gd name="T72" fmla="*/ 78 w 166"/>
                <a:gd name="T73" fmla="*/ 61 h 166"/>
                <a:gd name="T74" fmla="*/ 73 w 166"/>
                <a:gd name="T75" fmla="*/ 53 h 166"/>
                <a:gd name="T76" fmla="*/ 67 w 166"/>
                <a:gd name="T77" fmla="*/ 48 h 166"/>
                <a:gd name="T78" fmla="*/ 61 w 166"/>
                <a:gd name="T79" fmla="*/ 42 h 166"/>
                <a:gd name="T80" fmla="*/ 54 w 166"/>
                <a:gd name="T81" fmla="*/ 34 h 166"/>
                <a:gd name="T82" fmla="*/ 48 w 166"/>
                <a:gd name="T83" fmla="*/ 27 h 166"/>
                <a:gd name="T84" fmla="*/ 42 w 166"/>
                <a:gd name="T85" fmla="*/ 21 h 166"/>
                <a:gd name="T86" fmla="*/ 37 w 166"/>
                <a:gd name="T87" fmla="*/ 17 h 166"/>
                <a:gd name="T88" fmla="*/ 25 w 166"/>
                <a:gd name="T89" fmla="*/ 8 h 166"/>
                <a:gd name="T90" fmla="*/ 16 w 166"/>
                <a:gd name="T91" fmla="*/ 0 h 166"/>
                <a:gd name="T92" fmla="*/ 0 w 166"/>
                <a:gd name="T93" fmla="*/ 17 h 166"/>
                <a:gd name="T94" fmla="*/ 0 w 166"/>
                <a:gd name="T95" fmla="*/ 17 h 1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6"/>
                <a:gd name="T145" fmla="*/ 0 h 166"/>
                <a:gd name="T146" fmla="*/ 166 w 166"/>
                <a:gd name="T147" fmla="*/ 166 h 1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6" h="166">
                  <a:moveTo>
                    <a:pt x="0" y="17"/>
                  </a:moveTo>
                  <a:lnTo>
                    <a:pt x="2" y="17"/>
                  </a:lnTo>
                  <a:lnTo>
                    <a:pt x="12" y="27"/>
                  </a:lnTo>
                  <a:lnTo>
                    <a:pt x="20" y="31"/>
                  </a:lnTo>
                  <a:lnTo>
                    <a:pt x="27" y="36"/>
                  </a:lnTo>
                  <a:lnTo>
                    <a:pt x="37" y="44"/>
                  </a:lnTo>
                  <a:lnTo>
                    <a:pt x="48" y="53"/>
                  </a:lnTo>
                  <a:lnTo>
                    <a:pt x="58" y="63"/>
                  </a:lnTo>
                  <a:lnTo>
                    <a:pt x="69" y="74"/>
                  </a:lnTo>
                  <a:lnTo>
                    <a:pt x="73" y="80"/>
                  </a:lnTo>
                  <a:lnTo>
                    <a:pt x="80" y="88"/>
                  </a:lnTo>
                  <a:lnTo>
                    <a:pt x="84" y="93"/>
                  </a:lnTo>
                  <a:lnTo>
                    <a:pt x="92" y="101"/>
                  </a:lnTo>
                  <a:lnTo>
                    <a:pt x="96" y="109"/>
                  </a:lnTo>
                  <a:lnTo>
                    <a:pt x="103" y="114"/>
                  </a:lnTo>
                  <a:lnTo>
                    <a:pt x="109" y="122"/>
                  </a:lnTo>
                  <a:lnTo>
                    <a:pt x="115" y="131"/>
                  </a:lnTo>
                  <a:lnTo>
                    <a:pt x="118" y="137"/>
                  </a:lnTo>
                  <a:lnTo>
                    <a:pt x="124" y="147"/>
                  </a:lnTo>
                  <a:lnTo>
                    <a:pt x="130" y="156"/>
                  </a:lnTo>
                  <a:lnTo>
                    <a:pt x="135" y="166"/>
                  </a:lnTo>
                  <a:lnTo>
                    <a:pt x="166" y="166"/>
                  </a:lnTo>
                  <a:lnTo>
                    <a:pt x="162" y="164"/>
                  </a:lnTo>
                  <a:lnTo>
                    <a:pt x="160" y="160"/>
                  </a:lnTo>
                  <a:lnTo>
                    <a:pt x="154" y="152"/>
                  </a:lnTo>
                  <a:lnTo>
                    <a:pt x="149" y="145"/>
                  </a:lnTo>
                  <a:lnTo>
                    <a:pt x="139" y="133"/>
                  </a:lnTo>
                  <a:lnTo>
                    <a:pt x="130" y="122"/>
                  </a:lnTo>
                  <a:lnTo>
                    <a:pt x="124" y="116"/>
                  </a:lnTo>
                  <a:lnTo>
                    <a:pt x="120" y="110"/>
                  </a:lnTo>
                  <a:lnTo>
                    <a:pt x="115" y="103"/>
                  </a:lnTo>
                  <a:lnTo>
                    <a:pt x="109" y="97"/>
                  </a:lnTo>
                  <a:lnTo>
                    <a:pt x="103" y="90"/>
                  </a:lnTo>
                  <a:lnTo>
                    <a:pt x="96" y="82"/>
                  </a:lnTo>
                  <a:lnTo>
                    <a:pt x="90" y="74"/>
                  </a:lnTo>
                  <a:lnTo>
                    <a:pt x="84" y="69"/>
                  </a:lnTo>
                  <a:lnTo>
                    <a:pt x="78" y="61"/>
                  </a:lnTo>
                  <a:lnTo>
                    <a:pt x="73" y="53"/>
                  </a:lnTo>
                  <a:lnTo>
                    <a:pt x="67" y="48"/>
                  </a:lnTo>
                  <a:lnTo>
                    <a:pt x="61" y="42"/>
                  </a:lnTo>
                  <a:lnTo>
                    <a:pt x="54" y="34"/>
                  </a:lnTo>
                  <a:lnTo>
                    <a:pt x="48" y="27"/>
                  </a:lnTo>
                  <a:lnTo>
                    <a:pt x="42" y="21"/>
                  </a:lnTo>
                  <a:lnTo>
                    <a:pt x="37" y="17"/>
                  </a:lnTo>
                  <a:lnTo>
                    <a:pt x="25" y="8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4" name="Freeform 72"/>
            <p:cNvSpPr>
              <a:spLocks/>
            </p:cNvSpPr>
            <p:nvPr/>
          </p:nvSpPr>
          <p:spPr bwMode="auto">
            <a:xfrm flipH="1">
              <a:off x="3947516" y="4124328"/>
              <a:ext cx="846534" cy="860425"/>
            </a:xfrm>
            <a:custGeom>
              <a:avLst/>
              <a:gdLst>
                <a:gd name="T0" fmla="*/ 2 w 386"/>
                <a:gd name="T1" fmla="*/ 182 h 199"/>
                <a:gd name="T2" fmla="*/ 14 w 386"/>
                <a:gd name="T3" fmla="*/ 171 h 199"/>
                <a:gd name="T4" fmla="*/ 27 w 386"/>
                <a:gd name="T5" fmla="*/ 163 h 199"/>
                <a:gd name="T6" fmla="*/ 46 w 386"/>
                <a:gd name="T7" fmla="*/ 152 h 199"/>
                <a:gd name="T8" fmla="*/ 69 w 386"/>
                <a:gd name="T9" fmla="*/ 137 h 199"/>
                <a:gd name="T10" fmla="*/ 86 w 386"/>
                <a:gd name="T11" fmla="*/ 127 h 199"/>
                <a:gd name="T12" fmla="*/ 99 w 386"/>
                <a:gd name="T13" fmla="*/ 120 h 199"/>
                <a:gd name="T14" fmla="*/ 113 w 386"/>
                <a:gd name="T15" fmla="*/ 112 h 199"/>
                <a:gd name="T16" fmla="*/ 128 w 386"/>
                <a:gd name="T17" fmla="*/ 104 h 199"/>
                <a:gd name="T18" fmla="*/ 143 w 386"/>
                <a:gd name="T19" fmla="*/ 97 h 199"/>
                <a:gd name="T20" fmla="*/ 156 w 386"/>
                <a:gd name="T21" fmla="*/ 89 h 199"/>
                <a:gd name="T22" fmla="*/ 171 w 386"/>
                <a:gd name="T23" fmla="*/ 80 h 199"/>
                <a:gd name="T24" fmla="*/ 187 w 386"/>
                <a:gd name="T25" fmla="*/ 72 h 199"/>
                <a:gd name="T26" fmla="*/ 202 w 386"/>
                <a:gd name="T27" fmla="*/ 65 h 199"/>
                <a:gd name="T28" fmla="*/ 219 w 386"/>
                <a:gd name="T29" fmla="*/ 57 h 199"/>
                <a:gd name="T30" fmla="*/ 234 w 386"/>
                <a:gd name="T31" fmla="*/ 51 h 199"/>
                <a:gd name="T32" fmla="*/ 251 w 386"/>
                <a:gd name="T33" fmla="*/ 44 h 199"/>
                <a:gd name="T34" fmla="*/ 268 w 386"/>
                <a:gd name="T35" fmla="*/ 36 h 199"/>
                <a:gd name="T36" fmla="*/ 284 w 386"/>
                <a:gd name="T37" fmla="*/ 30 h 199"/>
                <a:gd name="T38" fmla="*/ 299 w 386"/>
                <a:gd name="T39" fmla="*/ 23 h 199"/>
                <a:gd name="T40" fmla="*/ 316 w 386"/>
                <a:gd name="T41" fmla="*/ 17 h 199"/>
                <a:gd name="T42" fmla="*/ 331 w 386"/>
                <a:gd name="T43" fmla="*/ 11 h 199"/>
                <a:gd name="T44" fmla="*/ 344 w 386"/>
                <a:gd name="T45" fmla="*/ 6 h 199"/>
                <a:gd name="T46" fmla="*/ 360 w 386"/>
                <a:gd name="T47" fmla="*/ 2 h 199"/>
                <a:gd name="T48" fmla="*/ 375 w 386"/>
                <a:gd name="T49" fmla="*/ 0 h 199"/>
                <a:gd name="T50" fmla="*/ 386 w 386"/>
                <a:gd name="T51" fmla="*/ 19 h 199"/>
                <a:gd name="T52" fmla="*/ 375 w 386"/>
                <a:gd name="T53" fmla="*/ 21 h 199"/>
                <a:gd name="T54" fmla="*/ 363 w 386"/>
                <a:gd name="T55" fmla="*/ 25 h 199"/>
                <a:gd name="T56" fmla="*/ 348 w 386"/>
                <a:gd name="T57" fmla="*/ 28 h 199"/>
                <a:gd name="T58" fmla="*/ 327 w 386"/>
                <a:gd name="T59" fmla="*/ 32 h 199"/>
                <a:gd name="T60" fmla="*/ 306 w 386"/>
                <a:gd name="T61" fmla="*/ 40 h 199"/>
                <a:gd name="T62" fmla="*/ 282 w 386"/>
                <a:gd name="T63" fmla="*/ 47 h 199"/>
                <a:gd name="T64" fmla="*/ 268 w 386"/>
                <a:gd name="T65" fmla="*/ 53 h 199"/>
                <a:gd name="T66" fmla="*/ 255 w 386"/>
                <a:gd name="T67" fmla="*/ 59 h 199"/>
                <a:gd name="T68" fmla="*/ 242 w 386"/>
                <a:gd name="T69" fmla="*/ 65 h 199"/>
                <a:gd name="T70" fmla="*/ 227 w 386"/>
                <a:gd name="T71" fmla="*/ 70 h 199"/>
                <a:gd name="T72" fmla="*/ 211 w 386"/>
                <a:gd name="T73" fmla="*/ 78 h 199"/>
                <a:gd name="T74" fmla="*/ 196 w 386"/>
                <a:gd name="T75" fmla="*/ 84 h 199"/>
                <a:gd name="T76" fmla="*/ 181 w 386"/>
                <a:gd name="T77" fmla="*/ 91 h 199"/>
                <a:gd name="T78" fmla="*/ 166 w 386"/>
                <a:gd name="T79" fmla="*/ 99 h 199"/>
                <a:gd name="T80" fmla="*/ 151 w 386"/>
                <a:gd name="T81" fmla="*/ 106 h 199"/>
                <a:gd name="T82" fmla="*/ 137 w 386"/>
                <a:gd name="T83" fmla="*/ 116 h 199"/>
                <a:gd name="T84" fmla="*/ 120 w 386"/>
                <a:gd name="T85" fmla="*/ 123 h 199"/>
                <a:gd name="T86" fmla="*/ 105 w 386"/>
                <a:gd name="T87" fmla="*/ 133 h 199"/>
                <a:gd name="T88" fmla="*/ 90 w 386"/>
                <a:gd name="T89" fmla="*/ 142 h 199"/>
                <a:gd name="T90" fmla="*/ 76 w 386"/>
                <a:gd name="T91" fmla="*/ 154 h 199"/>
                <a:gd name="T92" fmla="*/ 61 w 386"/>
                <a:gd name="T93" fmla="*/ 163 h 199"/>
                <a:gd name="T94" fmla="*/ 48 w 386"/>
                <a:gd name="T95" fmla="*/ 175 h 199"/>
                <a:gd name="T96" fmla="*/ 33 w 386"/>
                <a:gd name="T97" fmla="*/ 186 h 199"/>
                <a:gd name="T98" fmla="*/ 21 w 386"/>
                <a:gd name="T99" fmla="*/ 199 h 199"/>
                <a:gd name="T100" fmla="*/ 0 w 386"/>
                <a:gd name="T101" fmla="*/ 184 h 1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86"/>
                <a:gd name="T154" fmla="*/ 0 h 199"/>
                <a:gd name="T155" fmla="*/ 386 w 386"/>
                <a:gd name="T156" fmla="*/ 199 h 1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86" h="199">
                  <a:moveTo>
                    <a:pt x="0" y="184"/>
                  </a:moveTo>
                  <a:lnTo>
                    <a:pt x="2" y="182"/>
                  </a:lnTo>
                  <a:lnTo>
                    <a:pt x="8" y="177"/>
                  </a:lnTo>
                  <a:lnTo>
                    <a:pt x="14" y="171"/>
                  </a:lnTo>
                  <a:lnTo>
                    <a:pt x="21" y="167"/>
                  </a:lnTo>
                  <a:lnTo>
                    <a:pt x="27" y="163"/>
                  </a:lnTo>
                  <a:lnTo>
                    <a:pt x="38" y="158"/>
                  </a:lnTo>
                  <a:lnTo>
                    <a:pt x="46" y="152"/>
                  </a:lnTo>
                  <a:lnTo>
                    <a:pt x="57" y="144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6" y="127"/>
                  </a:lnTo>
                  <a:lnTo>
                    <a:pt x="92" y="123"/>
                  </a:lnTo>
                  <a:lnTo>
                    <a:pt x="99" y="120"/>
                  </a:lnTo>
                  <a:lnTo>
                    <a:pt x="107" y="116"/>
                  </a:lnTo>
                  <a:lnTo>
                    <a:pt x="113" y="112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5" y="101"/>
                  </a:lnTo>
                  <a:lnTo>
                    <a:pt x="143" y="97"/>
                  </a:lnTo>
                  <a:lnTo>
                    <a:pt x="149" y="93"/>
                  </a:lnTo>
                  <a:lnTo>
                    <a:pt x="156" y="89"/>
                  </a:lnTo>
                  <a:lnTo>
                    <a:pt x="164" y="85"/>
                  </a:lnTo>
                  <a:lnTo>
                    <a:pt x="171" y="80"/>
                  </a:lnTo>
                  <a:lnTo>
                    <a:pt x="179" y="76"/>
                  </a:lnTo>
                  <a:lnTo>
                    <a:pt x="187" y="72"/>
                  </a:lnTo>
                  <a:lnTo>
                    <a:pt x="196" y="68"/>
                  </a:lnTo>
                  <a:lnTo>
                    <a:pt x="202" y="65"/>
                  </a:lnTo>
                  <a:lnTo>
                    <a:pt x="211" y="61"/>
                  </a:lnTo>
                  <a:lnTo>
                    <a:pt x="219" y="57"/>
                  </a:lnTo>
                  <a:lnTo>
                    <a:pt x="227" y="53"/>
                  </a:lnTo>
                  <a:lnTo>
                    <a:pt x="234" y="51"/>
                  </a:lnTo>
                  <a:lnTo>
                    <a:pt x="244" y="47"/>
                  </a:lnTo>
                  <a:lnTo>
                    <a:pt x="251" y="44"/>
                  </a:lnTo>
                  <a:lnTo>
                    <a:pt x="261" y="40"/>
                  </a:lnTo>
                  <a:lnTo>
                    <a:pt x="268" y="36"/>
                  </a:lnTo>
                  <a:lnTo>
                    <a:pt x="276" y="32"/>
                  </a:lnTo>
                  <a:lnTo>
                    <a:pt x="284" y="30"/>
                  </a:lnTo>
                  <a:lnTo>
                    <a:pt x="291" y="27"/>
                  </a:lnTo>
                  <a:lnTo>
                    <a:pt x="299" y="23"/>
                  </a:lnTo>
                  <a:lnTo>
                    <a:pt x="306" y="19"/>
                  </a:lnTo>
                  <a:lnTo>
                    <a:pt x="316" y="17"/>
                  </a:lnTo>
                  <a:lnTo>
                    <a:pt x="323" y="15"/>
                  </a:lnTo>
                  <a:lnTo>
                    <a:pt x="331" y="11"/>
                  </a:lnTo>
                  <a:lnTo>
                    <a:pt x="339" y="9"/>
                  </a:lnTo>
                  <a:lnTo>
                    <a:pt x="344" y="6"/>
                  </a:lnTo>
                  <a:lnTo>
                    <a:pt x="354" y="6"/>
                  </a:lnTo>
                  <a:lnTo>
                    <a:pt x="360" y="2"/>
                  </a:lnTo>
                  <a:lnTo>
                    <a:pt x="369" y="2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6" y="19"/>
                  </a:lnTo>
                  <a:lnTo>
                    <a:pt x="382" y="19"/>
                  </a:lnTo>
                  <a:lnTo>
                    <a:pt x="375" y="21"/>
                  </a:lnTo>
                  <a:lnTo>
                    <a:pt x="369" y="21"/>
                  </a:lnTo>
                  <a:lnTo>
                    <a:pt x="363" y="25"/>
                  </a:lnTo>
                  <a:lnTo>
                    <a:pt x="354" y="25"/>
                  </a:lnTo>
                  <a:lnTo>
                    <a:pt x="348" y="28"/>
                  </a:lnTo>
                  <a:lnTo>
                    <a:pt x="337" y="30"/>
                  </a:lnTo>
                  <a:lnTo>
                    <a:pt x="327" y="32"/>
                  </a:lnTo>
                  <a:lnTo>
                    <a:pt x="316" y="36"/>
                  </a:lnTo>
                  <a:lnTo>
                    <a:pt x="306" y="40"/>
                  </a:lnTo>
                  <a:lnTo>
                    <a:pt x="293" y="44"/>
                  </a:lnTo>
                  <a:lnTo>
                    <a:pt x="282" y="47"/>
                  </a:lnTo>
                  <a:lnTo>
                    <a:pt x="274" y="51"/>
                  </a:lnTo>
                  <a:lnTo>
                    <a:pt x="268" y="53"/>
                  </a:lnTo>
                  <a:lnTo>
                    <a:pt x="261" y="57"/>
                  </a:lnTo>
                  <a:lnTo>
                    <a:pt x="255" y="59"/>
                  </a:lnTo>
                  <a:lnTo>
                    <a:pt x="247" y="63"/>
                  </a:lnTo>
                  <a:lnTo>
                    <a:pt x="242" y="65"/>
                  </a:lnTo>
                  <a:lnTo>
                    <a:pt x="234" y="66"/>
                  </a:lnTo>
                  <a:lnTo>
                    <a:pt x="227" y="70"/>
                  </a:lnTo>
                  <a:lnTo>
                    <a:pt x="219" y="74"/>
                  </a:lnTo>
                  <a:lnTo>
                    <a:pt x="211" y="78"/>
                  </a:lnTo>
                  <a:lnTo>
                    <a:pt x="204" y="80"/>
                  </a:lnTo>
                  <a:lnTo>
                    <a:pt x="196" y="84"/>
                  </a:lnTo>
                  <a:lnTo>
                    <a:pt x="189" y="87"/>
                  </a:lnTo>
                  <a:lnTo>
                    <a:pt x="181" y="91"/>
                  </a:lnTo>
                  <a:lnTo>
                    <a:pt x="173" y="95"/>
                  </a:lnTo>
                  <a:lnTo>
                    <a:pt x="166" y="99"/>
                  </a:lnTo>
                  <a:lnTo>
                    <a:pt x="158" y="101"/>
                  </a:lnTo>
                  <a:lnTo>
                    <a:pt x="151" y="106"/>
                  </a:lnTo>
                  <a:lnTo>
                    <a:pt x="143" y="110"/>
                  </a:lnTo>
                  <a:lnTo>
                    <a:pt x="137" y="116"/>
                  </a:lnTo>
                  <a:lnTo>
                    <a:pt x="128" y="120"/>
                  </a:lnTo>
                  <a:lnTo>
                    <a:pt x="120" y="123"/>
                  </a:lnTo>
                  <a:lnTo>
                    <a:pt x="113" y="129"/>
                  </a:lnTo>
                  <a:lnTo>
                    <a:pt x="105" y="133"/>
                  </a:lnTo>
                  <a:lnTo>
                    <a:pt x="97" y="137"/>
                  </a:lnTo>
                  <a:lnTo>
                    <a:pt x="90" y="142"/>
                  </a:lnTo>
                  <a:lnTo>
                    <a:pt x="82" y="148"/>
                  </a:lnTo>
                  <a:lnTo>
                    <a:pt x="76" y="154"/>
                  </a:lnTo>
                  <a:lnTo>
                    <a:pt x="69" y="158"/>
                  </a:lnTo>
                  <a:lnTo>
                    <a:pt x="61" y="163"/>
                  </a:lnTo>
                  <a:lnTo>
                    <a:pt x="54" y="169"/>
                  </a:lnTo>
                  <a:lnTo>
                    <a:pt x="48" y="175"/>
                  </a:lnTo>
                  <a:lnTo>
                    <a:pt x="40" y="180"/>
                  </a:lnTo>
                  <a:lnTo>
                    <a:pt x="33" y="186"/>
                  </a:lnTo>
                  <a:lnTo>
                    <a:pt x="27" y="192"/>
                  </a:lnTo>
                  <a:lnTo>
                    <a:pt x="21" y="19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5" name="Freeform 73"/>
            <p:cNvSpPr>
              <a:spLocks/>
            </p:cNvSpPr>
            <p:nvPr/>
          </p:nvSpPr>
          <p:spPr bwMode="auto">
            <a:xfrm flipH="1">
              <a:off x="1738907" y="3933827"/>
              <a:ext cx="1734741" cy="1231900"/>
            </a:xfrm>
            <a:custGeom>
              <a:avLst/>
              <a:gdLst>
                <a:gd name="T0" fmla="*/ 2 w 790"/>
                <a:gd name="T1" fmla="*/ 4 h 287"/>
                <a:gd name="T2" fmla="*/ 13 w 790"/>
                <a:gd name="T3" fmla="*/ 2 h 287"/>
                <a:gd name="T4" fmla="*/ 28 w 790"/>
                <a:gd name="T5" fmla="*/ 0 h 287"/>
                <a:gd name="T6" fmla="*/ 42 w 790"/>
                <a:gd name="T7" fmla="*/ 0 h 287"/>
                <a:gd name="T8" fmla="*/ 57 w 790"/>
                <a:gd name="T9" fmla="*/ 0 h 287"/>
                <a:gd name="T10" fmla="*/ 78 w 790"/>
                <a:gd name="T11" fmla="*/ 0 h 287"/>
                <a:gd name="T12" fmla="*/ 97 w 790"/>
                <a:gd name="T13" fmla="*/ 0 h 287"/>
                <a:gd name="T14" fmla="*/ 120 w 790"/>
                <a:gd name="T15" fmla="*/ 0 h 287"/>
                <a:gd name="T16" fmla="*/ 144 w 790"/>
                <a:gd name="T17" fmla="*/ 0 h 287"/>
                <a:gd name="T18" fmla="*/ 171 w 790"/>
                <a:gd name="T19" fmla="*/ 2 h 287"/>
                <a:gd name="T20" fmla="*/ 198 w 790"/>
                <a:gd name="T21" fmla="*/ 4 h 287"/>
                <a:gd name="T22" fmla="*/ 226 w 790"/>
                <a:gd name="T23" fmla="*/ 8 h 287"/>
                <a:gd name="T24" fmla="*/ 255 w 790"/>
                <a:gd name="T25" fmla="*/ 10 h 287"/>
                <a:gd name="T26" fmla="*/ 287 w 790"/>
                <a:gd name="T27" fmla="*/ 15 h 287"/>
                <a:gd name="T28" fmla="*/ 317 w 790"/>
                <a:gd name="T29" fmla="*/ 21 h 287"/>
                <a:gd name="T30" fmla="*/ 348 w 790"/>
                <a:gd name="T31" fmla="*/ 27 h 287"/>
                <a:gd name="T32" fmla="*/ 380 w 790"/>
                <a:gd name="T33" fmla="*/ 34 h 287"/>
                <a:gd name="T34" fmla="*/ 412 w 790"/>
                <a:gd name="T35" fmla="*/ 42 h 287"/>
                <a:gd name="T36" fmla="*/ 446 w 790"/>
                <a:gd name="T37" fmla="*/ 52 h 287"/>
                <a:gd name="T38" fmla="*/ 479 w 790"/>
                <a:gd name="T39" fmla="*/ 63 h 287"/>
                <a:gd name="T40" fmla="*/ 511 w 790"/>
                <a:gd name="T41" fmla="*/ 76 h 287"/>
                <a:gd name="T42" fmla="*/ 543 w 790"/>
                <a:gd name="T43" fmla="*/ 92 h 287"/>
                <a:gd name="T44" fmla="*/ 576 w 790"/>
                <a:gd name="T45" fmla="*/ 107 h 287"/>
                <a:gd name="T46" fmla="*/ 608 w 790"/>
                <a:gd name="T47" fmla="*/ 124 h 287"/>
                <a:gd name="T48" fmla="*/ 638 w 790"/>
                <a:gd name="T49" fmla="*/ 145 h 287"/>
                <a:gd name="T50" fmla="*/ 669 w 790"/>
                <a:gd name="T51" fmla="*/ 166 h 287"/>
                <a:gd name="T52" fmla="*/ 697 w 790"/>
                <a:gd name="T53" fmla="*/ 188 h 287"/>
                <a:gd name="T54" fmla="*/ 724 w 790"/>
                <a:gd name="T55" fmla="*/ 213 h 287"/>
                <a:gd name="T56" fmla="*/ 751 w 790"/>
                <a:gd name="T57" fmla="*/ 240 h 287"/>
                <a:gd name="T58" fmla="*/ 777 w 790"/>
                <a:gd name="T59" fmla="*/ 270 h 287"/>
                <a:gd name="T60" fmla="*/ 756 w 790"/>
                <a:gd name="T61" fmla="*/ 285 h 287"/>
                <a:gd name="T62" fmla="*/ 745 w 790"/>
                <a:gd name="T63" fmla="*/ 272 h 287"/>
                <a:gd name="T64" fmla="*/ 733 w 790"/>
                <a:gd name="T65" fmla="*/ 257 h 287"/>
                <a:gd name="T66" fmla="*/ 716 w 790"/>
                <a:gd name="T67" fmla="*/ 240 h 287"/>
                <a:gd name="T68" fmla="*/ 703 w 790"/>
                <a:gd name="T69" fmla="*/ 228 h 287"/>
                <a:gd name="T70" fmla="*/ 692 w 790"/>
                <a:gd name="T71" fmla="*/ 217 h 287"/>
                <a:gd name="T72" fmla="*/ 676 w 790"/>
                <a:gd name="T73" fmla="*/ 206 h 287"/>
                <a:gd name="T74" fmla="*/ 663 w 790"/>
                <a:gd name="T75" fmla="*/ 194 h 287"/>
                <a:gd name="T76" fmla="*/ 646 w 790"/>
                <a:gd name="T77" fmla="*/ 181 h 287"/>
                <a:gd name="T78" fmla="*/ 629 w 790"/>
                <a:gd name="T79" fmla="*/ 168 h 287"/>
                <a:gd name="T80" fmla="*/ 608 w 790"/>
                <a:gd name="T81" fmla="*/ 156 h 287"/>
                <a:gd name="T82" fmla="*/ 587 w 790"/>
                <a:gd name="T83" fmla="*/ 143 h 287"/>
                <a:gd name="T84" fmla="*/ 564 w 790"/>
                <a:gd name="T85" fmla="*/ 130 h 287"/>
                <a:gd name="T86" fmla="*/ 540 w 790"/>
                <a:gd name="T87" fmla="*/ 116 h 287"/>
                <a:gd name="T88" fmla="*/ 513 w 790"/>
                <a:gd name="T89" fmla="*/ 103 h 287"/>
                <a:gd name="T90" fmla="*/ 486 w 790"/>
                <a:gd name="T91" fmla="*/ 92 h 287"/>
                <a:gd name="T92" fmla="*/ 454 w 790"/>
                <a:gd name="T93" fmla="*/ 80 h 287"/>
                <a:gd name="T94" fmla="*/ 424 w 790"/>
                <a:gd name="T95" fmla="*/ 71 h 287"/>
                <a:gd name="T96" fmla="*/ 389 w 790"/>
                <a:gd name="T97" fmla="*/ 59 h 287"/>
                <a:gd name="T98" fmla="*/ 355 w 790"/>
                <a:gd name="T99" fmla="*/ 52 h 287"/>
                <a:gd name="T100" fmla="*/ 317 w 790"/>
                <a:gd name="T101" fmla="*/ 42 h 287"/>
                <a:gd name="T102" fmla="*/ 279 w 790"/>
                <a:gd name="T103" fmla="*/ 34 h 287"/>
                <a:gd name="T104" fmla="*/ 237 w 790"/>
                <a:gd name="T105" fmla="*/ 29 h 287"/>
                <a:gd name="T106" fmla="*/ 196 w 790"/>
                <a:gd name="T107" fmla="*/ 25 h 287"/>
                <a:gd name="T108" fmla="*/ 150 w 790"/>
                <a:gd name="T109" fmla="*/ 19 h 287"/>
                <a:gd name="T110" fmla="*/ 104 w 790"/>
                <a:gd name="T111" fmla="*/ 19 h 287"/>
                <a:gd name="T112" fmla="*/ 55 w 790"/>
                <a:gd name="T113" fmla="*/ 19 h 287"/>
                <a:gd name="T114" fmla="*/ 6 w 790"/>
                <a:gd name="T115" fmla="*/ 21 h 287"/>
                <a:gd name="T116" fmla="*/ 0 w 790"/>
                <a:gd name="T117" fmla="*/ 4 h 2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0"/>
                <a:gd name="T178" fmla="*/ 0 h 287"/>
                <a:gd name="T179" fmla="*/ 790 w 790"/>
                <a:gd name="T180" fmla="*/ 287 h 2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0" h="287">
                  <a:moveTo>
                    <a:pt x="0" y="4"/>
                  </a:moveTo>
                  <a:lnTo>
                    <a:pt x="2" y="4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71" y="2"/>
                  </a:lnTo>
                  <a:lnTo>
                    <a:pt x="184" y="4"/>
                  </a:lnTo>
                  <a:lnTo>
                    <a:pt x="198" y="4"/>
                  </a:lnTo>
                  <a:lnTo>
                    <a:pt x="211" y="6"/>
                  </a:lnTo>
                  <a:lnTo>
                    <a:pt x="226" y="8"/>
                  </a:lnTo>
                  <a:lnTo>
                    <a:pt x="241" y="10"/>
                  </a:lnTo>
                  <a:lnTo>
                    <a:pt x="255" y="10"/>
                  </a:lnTo>
                  <a:lnTo>
                    <a:pt x="272" y="14"/>
                  </a:lnTo>
                  <a:lnTo>
                    <a:pt x="287" y="15"/>
                  </a:lnTo>
                  <a:lnTo>
                    <a:pt x="302" y="19"/>
                  </a:lnTo>
                  <a:lnTo>
                    <a:pt x="317" y="21"/>
                  </a:lnTo>
                  <a:lnTo>
                    <a:pt x="332" y="23"/>
                  </a:lnTo>
                  <a:lnTo>
                    <a:pt x="348" y="27"/>
                  </a:lnTo>
                  <a:lnTo>
                    <a:pt x="365" y="31"/>
                  </a:lnTo>
                  <a:lnTo>
                    <a:pt x="380" y="34"/>
                  </a:lnTo>
                  <a:lnTo>
                    <a:pt x="397" y="38"/>
                  </a:lnTo>
                  <a:lnTo>
                    <a:pt x="412" y="42"/>
                  </a:lnTo>
                  <a:lnTo>
                    <a:pt x="429" y="48"/>
                  </a:lnTo>
                  <a:lnTo>
                    <a:pt x="446" y="52"/>
                  </a:lnTo>
                  <a:lnTo>
                    <a:pt x="462" y="57"/>
                  </a:lnTo>
                  <a:lnTo>
                    <a:pt x="479" y="63"/>
                  </a:lnTo>
                  <a:lnTo>
                    <a:pt x="496" y="71"/>
                  </a:lnTo>
                  <a:lnTo>
                    <a:pt x="511" y="76"/>
                  </a:lnTo>
                  <a:lnTo>
                    <a:pt x="528" y="84"/>
                  </a:lnTo>
                  <a:lnTo>
                    <a:pt x="543" y="92"/>
                  </a:lnTo>
                  <a:lnTo>
                    <a:pt x="561" y="99"/>
                  </a:lnTo>
                  <a:lnTo>
                    <a:pt x="576" y="107"/>
                  </a:lnTo>
                  <a:lnTo>
                    <a:pt x="593" y="116"/>
                  </a:lnTo>
                  <a:lnTo>
                    <a:pt x="608" y="124"/>
                  </a:lnTo>
                  <a:lnTo>
                    <a:pt x="623" y="135"/>
                  </a:lnTo>
                  <a:lnTo>
                    <a:pt x="638" y="145"/>
                  </a:lnTo>
                  <a:lnTo>
                    <a:pt x="654" y="154"/>
                  </a:lnTo>
                  <a:lnTo>
                    <a:pt x="669" y="166"/>
                  </a:lnTo>
                  <a:lnTo>
                    <a:pt x="684" y="177"/>
                  </a:lnTo>
                  <a:lnTo>
                    <a:pt x="697" y="188"/>
                  </a:lnTo>
                  <a:lnTo>
                    <a:pt x="711" y="202"/>
                  </a:lnTo>
                  <a:lnTo>
                    <a:pt x="724" y="213"/>
                  </a:lnTo>
                  <a:lnTo>
                    <a:pt x="739" y="226"/>
                  </a:lnTo>
                  <a:lnTo>
                    <a:pt x="751" y="240"/>
                  </a:lnTo>
                  <a:lnTo>
                    <a:pt x="764" y="255"/>
                  </a:lnTo>
                  <a:lnTo>
                    <a:pt x="777" y="270"/>
                  </a:lnTo>
                  <a:lnTo>
                    <a:pt x="790" y="287"/>
                  </a:lnTo>
                  <a:lnTo>
                    <a:pt x="756" y="285"/>
                  </a:lnTo>
                  <a:lnTo>
                    <a:pt x="752" y="282"/>
                  </a:lnTo>
                  <a:lnTo>
                    <a:pt x="745" y="272"/>
                  </a:lnTo>
                  <a:lnTo>
                    <a:pt x="739" y="264"/>
                  </a:lnTo>
                  <a:lnTo>
                    <a:pt x="733" y="257"/>
                  </a:lnTo>
                  <a:lnTo>
                    <a:pt x="724" y="247"/>
                  </a:lnTo>
                  <a:lnTo>
                    <a:pt x="716" y="240"/>
                  </a:lnTo>
                  <a:lnTo>
                    <a:pt x="711" y="234"/>
                  </a:lnTo>
                  <a:lnTo>
                    <a:pt x="703" y="228"/>
                  </a:lnTo>
                  <a:lnTo>
                    <a:pt x="697" y="223"/>
                  </a:lnTo>
                  <a:lnTo>
                    <a:pt x="692" y="217"/>
                  </a:lnTo>
                  <a:lnTo>
                    <a:pt x="684" y="209"/>
                  </a:lnTo>
                  <a:lnTo>
                    <a:pt x="676" y="206"/>
                  </a:lnTo>
                  <a:lnTo>
                    <a:pt x="671" y="198"/>
                  </a:lnTo>
                  <a:lnTo>
                    <a:pt x="663" y="194"/>
                  </a:lnTo>
                  <a:lnTo>
                    <a:pt x="654" y="187"/>
                  </a:lnTo>
                  <a:lnTo>
                    <a:pt x="646" y="181"/>
                  </a:lnTo>
                  <a:lnTo>
                    <a:pt x="637" y="175"/>
                  </a:lnTo>
                  <a:lnTo>
                    <a:pt x="629" y="168"/>
                  </a:lnTo>
                  <a:lnTo>
                    <a:pt x="618" y="162"/>
                  </a:lnTo>
                  <a:lnTo>
                    <a:pt x="608" y="156"/>
                  </a:lnTo>
                  <a:lnTo>
                    <a:pt x="597" y="149"/>
                  </a:lnTo>
                  <a:lnTo>
                    <a:pt x="587" y="143"/>
                  </a:lnTo>
                  <a:lnTo>
                    <a:pt x="576" y="135"/>
                  </a:lnTo>
                  <a:lnTo>
                    <a:pt x="564" y="130"/>
                  </a:lnTo>
                  <a:lnTo>
                    <a:pt x="551" y="122"/>
                  </a:lnTo>
                  <a:lnTo>
                    <a:pt x="540" y="116"/>
                  </a:lnTo>
                  <a:lnTo>
                    <a:pt x="524" y="109"/>
                  </a:lnTo>
                  <a:lnTo>
                    <a:pt x="513" y="103"/>
                  </a:lnTo>
                  <a:lnTo>
                    <a:pt x="498" y="97"/>
                  </a:lnTo>
                  <a:lnTo>
                    <a:pt x="486" y="92"/>
                  </a:lnTo>
                  <a:lnTo>
                    <a:pt x="469" y="84"/>
                  </a:lnTo>
                  <a:lnTo>
                    <a:pt x="454" y="80"/>
                  </a:lnTo>
                  <a:lnTo>
                    <a:pt x="439" y="74"/>
                  </a:lnTo>
                  <a:lnTo>
                    <a:pt x="424" y="71"/>
                  </a:lnTo>
                  <a:lnTo>
                    <a:pt x="407" y="63"/>
                  </a:lnTo>
                  <a:lnTo>
                    <a:pt x="389" y="59"/>
                  </a:lnTo>
                  <a:lnTo>
                    <a:pt x="372" y="55"/>
                  </a:lnTo>
                  <a:lnTo>
                    <a:pt x="355" y="52"/>
                  </a:lnTo>
                  <a:lnTo>
                    <a:pt x="336" y="46"/>
                  </a:lnTo>
                  <a:lnTo>
                    <a:pt x="317" y="42"/>
                  </a:lnTo>
                  <a:lnTo>
                    <a:pt x="298" y="38"/>
                  </a:lnTo>
                  <a:lnTo>
                    <a:pt x="279" y="34"/>
                  </a:lnTo>
                  <a:lnTo>
                    <a:pt x="258" y="31"/>
                  </a:lnTo>
                  <a:lnTo>
                    <a:pt x="237" y="29"/>
                  </a:lnTo>
                  <a:lnTo>
                    <a:pt x="217" y="25"/>
                  </a:lnTo>
                  <a:lnTo>
                    <a:pt x="196" y="25"/>
                  </a:lnTo>
                  <a:lnTo>
                    <a:pt x="173" y="21"/>
                  </a:lnTo>
                  <a:lnTo>
                    <a:pt x="150" y="19"/>
                  </a:lnTo>
                  <a:lnTo>
                    <a:pt x="127" y="19"/>
                  </a:lnTo>
                  <a:lnTo>
                    <a:pt x="104" y="19"/>
                  </a:lnTo>
                  <a:lnTo>
                    <a:pt x="80" y="19"/>
                  </a:lnTo>
                  <a:lnTo>
                    <a:pt x="55" y="19"/>
                  </a:lnTo>
                  <a:lnTo>
                    <a:pt x="30" y="19"/>
                  </a:lnTo>
                  <a:lnTo>
                    <a:pt x="6" y="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6" name="Freeform 100"/>
            <p:cNvSpPr>
              <a:spLocks/>
            </p:cNvSpPr>
            <p:nvPr/>
          </p:nvSpPr>
          <p:spPr bwMode="auto">
            <a:xfrm flipH="1">
              <a:off x="2968823" y="4132264"/>
              <a:ext cx="104775" cy="198437"/>
            </a:xfrm>
            <a:custGeom>
              <a:avLst/>
              <a:gdLst>
                <a:gd name="T0" fmla="*/ 48 w 48"/>
                <a:gd name="T1" fmla="*/ 11 h 45"/>
                <a:gd name="T2" fmla="*/ 46 w 48"/>
                <a:gd name="T3" fmla="*/ 11 h 45"/>
                <a:gd name="T4" fmla="*/ 44 w 48"/>
                <a:gd name="T5" fmla="*/ 15 h 45"/>
                <a:gd name="T6" fmla="*/ 38 w 48"/>
                <a:gd name="T7" fmla="*/ 19 h 45"/>
                <a:gd name="T8" fmla="*/ 33 w 48"/>
                <a:gd name="T9" fmla="*/ 26 h 45"/>
                <a:gd name="T10" fmla="*/ 25 w 48"/>
                <a:gd name="T11" fmla="*/ 32 h 45"/>
                <a:gd name="T12" fmla="*/ 19 w 48"/>
                <a:gd name="T13" fmla="*/ 38 h 45"/>
                <a:gd name="T14" fmla="*/ 10 w 48"/>
                <a:gd name="T15" fmla="*/ 44 h 45"/>
                <a:gd name="T16" fmla="*/ 4 w 48"/>
                <a:gd name="T17" fmla="*/ 45 h 45"/>
                <a:gd name="T18" fmla="*/ 0 w 48"/>
                <a:gd name="T19" fmla="*/ 36 h 45"/>
                <a:gd name="T20" fmla="*/ 0 w 48"/>
                <a:gd name="T21" fmla="*/ 34 h 45"/>
                <a:gd name="T22" fmla="*/ 6 w 48"/>
                <a:gd name="T23" fmla="*/ 34 h 45"/>
                <a:gd name="T24" fmla="*/ 12 w 48"/>
                <a:gd name="T25" fmla="*/ 30 h 45"/>
                <a:gd name="T26" fmla="*/ 19 w 48"/>
                <a:gd name="T27" fmla="*/ 28 h 45"/>
                <a:gd name="T28" fmla="*/ 27 w 48"/>
                <a:gd name="T29" fmla="*/ 23 h 45"/>
                <a:gd name="T30" fmla="*/ 33 w 48"/>
                <a:gd name="T31" fmla="*/ 17 h 45"/>
                <a:gd name="T32" fmla="*/ 40 w 48"/>
                <a:gd name="T33" fmla="*/ 9 h 45"/>
                <a:gd name="T34" fmla="*/ 46 w 48"/>
                <a:gd name="T35" fmla="*/ 0 h 45"/>
                <a:gd name="T36" fmla="*/ 48 w 48"/>
                <a:gd name="T37" fmla="*/ 11 h 45"/>
                <a:gd name="T38" fmla="*/ 48 w 48"/>
                <a:gd name="T39" fmla="*/ 11 h 4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"/>
                <a:gd name="T61" fmla="*/ 0 h 45"/>
                <a:gd name="T62" fmla="*/ 48 w 48"/>
                <a:gd name="T63" fmla="*/ 45 h 4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" h="45">
                  <a:moveTo>
                    <a:pt x="48" y="11"/>
                  </a:moveTo>
                  <a:lnTo>
                    <a:pt x="46" y="11"/>
                  </a:lnTo>
                  <a:lnTo>
                    <a:pt x="44" y="15"/>
                  </a:lnTo>
                  <a:lnTo>
                    <a:pt x="38" y="19"/>
                  </a:lnTo>
                  <a:lnTo>
                    <a:pt x="33" y="26"/>
                  </a:lnTo>
                  <a:lnTo>
                    <a:pt x="25" y="32"/>
                  </a:lnTo>
                  <a:lnTo>
                    <a:pt x="19" y="38"/>
                  </a:lnTo>
                  <a:lnTo>
                    <a:pt x="10" y="44"/>
                  </a:lnTo>
                  <a:lnTo>
                    <a:pt x="4" y="45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6" y="34"/>
                  </a:lnTo>
                  <a:lnTo>
                    <a:pt x="12" y="30"/>
                  </a:lnTo>
                  <a:lnTo>
                    <a:pt x="19" y="28"/>
                  </a:lnTo>
                  <a:lnTo>
                    <a:pt x="27" y="23"/>
                  </a:lnTo>
                  <a:lnTo>
                    <a:pt x="33" y="17"/>
                  </a:lnTo>
                  <a:lnTo>
                    <a:pt x="40" y="9"/>
                  </a:lnTo>
                  <a:lnTo>
                    <a:pt x="46" y="0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7" name="Freeform 107"/>
            <p:cNvSpPr>
              <a:spLocks/>
            </p:cNvSpPr>
            <p:nvPr/>
          </p:nvSpPr>
          <p:spPr bwMode="auto">
            <a:xfrm flipH="1">
              <a:off x="2134194" y="3848102"/>
              <a:ext cx="136922" cy="85725"/>
            </a:xfrm>
            <a:custGeom>
              <a:avLst/>
              <a:gdLst>
                <a:gd name="T0" fmla="*/ 0 w 63"/>
                <a:gd name="T1" fmla="*/ 15 h 19"/>
                <a:gd name="T2" fmla="*/ 0 w 63"/>
                <a:gd name="T3" fmla="*/ 14 h 19"/>
                <a:gd name="T4" fmla="*/ 6 w 63"/>
                <a:gd name="T5" fmla="*/ 12 h 19"/>
                <a:gd name="T6" fmla="*/ 12 w 63"/>
                <a:gd name="T7" fmla="*/ 10 h 19"/>
                <a:gd name="T8" fmla="*/ 19 w 63"/>
                <a:gd name="T9" fmla="*/ 8 h 19"/>
                <a:gd name="T10" fmla="*/ 27 w 63"/>
                <a:gd name="T11" fmla="*/ 4 h 19"/>
                <a:gd name="T12" fmla="*/ 36 w 63"/>
                <a:gd name="T13" fmla="*/ 2 h 19"/>
                <a:gd name="T14" fmla="*/ 48 w 63"/>
                <a:gd name="T15" fmla="*/ 0 h 19"/>
                <a:gd name="T16" fmla="*/ 57 w 63"/>
                <a:gd name="T17" fmla="*/ 0 h 19"/>
                <a:gd name="T18" fmla="*/ 63 w 63"/>
                <a:gd name="T19" fmla="*/ 2 h 19"/>
                <a:gd name="T20" fmla="*/ 61 w 63"/>
                <a:gd name="T21" fmla="*/ 2 h 19"/>
                <a:gd name="T22" fmla="*/ 55 w 63"/>
                <a:gd name="T23" fmla="*/ 2 h 19"/>
                <a:gd name="T24" fmla="*/ 46 w 63"/>
                <a:gd name="T25" fmla="*/ 4 h 19"/>
                <a:gd name="T26" fmla="*/ 38 w 63"/>
                <a:gd name="T27" fmla="*/ 6 h 19"/>
                <a:gd name="T28" fmla="*/ 25 w 63"/>
                <a:gd name="T29" fmla="*/ 8 h 19"/>
                <a:gd name="T30" fmla="*/ 17 w 63"/>
                <a:gd name="T31" fmla="*/ 12 h 19"/>
                <a:gd name="T32" fmla="*/ 8 w 63"/>
                <a:gd name="T33" fmla="*/ 14 h 19"/>
                <a:gd name="T34" fmla="*/ 2 w 63"/>
                <a:gd name="T35" fmla="*/ 19 h 19"/>
                <a:gd name="T36" fmla="*/ 0 w 63"/>
                <a:gd name="T37" fmla="*/ 15 h 19"/>
                <a:gd name="T38" fmla="*/ 0 w 63"/>
                <a:gd name="T39" fmla="*/ 15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3"/>
                <a:gd name="T61" fmla="*/ 0 h 19"/>
                <a:gd name="T62" fmla="*/ 63 w 63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3" h="19">
                  <a:moveTo>
                    <a:pt x="0" y="15"/>
                  </a:moveTo>
                  <a:lnTo>
                    <a:pt x="0" y="1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9" y="8"/>
                  </a:lnTo>
                  <a:lnTo>
                    <a:pt x="27" y="4"/>
                  </a:lnTo>
                  <a:lnTo>
                    <a:pt x="36" y="2"/>
                  </a:lnTo>
                  <a:lnTo>
                    <a:pt x="48" y="0"/>
                  </a:lnTo>
                  <a:lnTo>
                    <a:pt x="57" y="0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5" y="2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25" y="8"/>
                  </a:lnTo>
                  <a:lnTo>
                    <a:pt x="17" y="12"/>
                  </a:lnTo>
                  <a:lnTo>
                    <a:pt x="8" y="14"/>
                  </a:lnTo>
                  <a:lnTo>
                    <a:pt x="2" y="1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8" name="Freeform 108"/>
            <p:cNvSpPr>
              <a:spLocks/>
            </p:cNvSpPr>
            <p:nvPr/>
          </p:nvSpPr>
          <p:spPr bwMode="auto">
            <a:xfrm flipH="1">
              <a:off x="2428279" y="6019802"/>
              <a:ext cx="88106" cy="138113"/>
            </a:xfrm>
            <a:custGeom>
              <a:avLst/>
              <a:gdLst>
                <a:gd name="T0" fmla="*/ 0 w 40"/>
                <a:gd name="T1" fmla="*/ 27 h 32"/>
                <a:gd name="T2" fmla="*/ 4 w 40"/>
                <a:gd name="T3" fmla="*/ 23 h 32"/>
                <a:gd name="T4" fmla="*/ 15 w 40"/>
                <a:gd name="T5" fmla="*/ 13 h 32"/>
                <a:gd name="T6" fmla="*/ 21 w 40"/>
                <a:gd name="T7" fmla="*/ 8 h 32"/>
                <a:gd name="T8" fmla="*/ 28 w 40"/>
                <a:gd name="T9" fmla="*/ 2 h 32"/>
                <a:gd name="T10" fmla="*/ 34 w 40"/>
                <a:gd name="T11" fmla="*/ 0 h 32"/>
                <a:gd name="T12" fmla="*/ 40 w 40"/>
                <a:gd name="T13" fmla="*/ 0 h 32"/>
                <a:gd name="T14" fmla="*/ 40 w 40"/>
                <a:gd name="T15" fmla="*/ 4 h 32"/>
                <a:gd name="T16" fmla="*/ 36 w 40"/>
                <a:gd name="T17" fmla="*/ 6 h 32"/>
                <a:gd name="T18" fmla="*/ 28 w 40"/>
                <a:gd name="T19" fmla="*/ 9 h 32"/>
                <a:gd name="T20" fmla="*/ 23 w 40"/>
                <a:gd name="T21" fmla="*/ 13 h 32"/>
                <a:gd name="T22" fmla="*/ 17 w 40"/>
                <a:gd name="T23" fmla="*/ 19 h 32"/>
                <a:gd name="T24" fmla="*/ 11 w 40"/>
                <a:gd name="T25" fmla="*/ 25 h 32"/>
                <a:gd name="T26" fmla="*/ 4 w 40"/>
                <a:gd name="T27" fmla="*/ 32 h 32"/>
                <a:gd name="T28" fmla="*/ 0 w 40"/>
                <a:gd name="T29" fmla="*/ 27 h 32"/>
                <a:gd name="T30" fmla="*/ 0 w 40"/>
                <a:gd name="T31" fmla="*/ 27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32"/>
                <a:gd name="T50" fmla="*/ 40 w 40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32">
                  <a:moveTo>
                    <a:pt x="0" y="27"/>
                  </a:moveTo>
                  <a:lnTo>
                    <a:pt x="4" y="23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36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7" y="19"/>
                  </a:lnTo>
                  <a:lnTo>
                    <a:pt x="11" y="25"/>
                  </a:lnTo>
                  <a:lnTo>
                    <a:pt x="4" y="3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9" name="Freeform 110"/>
            <p:cNvSpPr>
              <a:spLocks/>
            </p:cNvSpPr>
            <p:nvPr/>
          </p:nvSpPr>
          <p:spPr bwMode="auto">
            <a:xfrm flipH="1">
              <a:off x="2042516" y="5346702"/>
              <a:ext cx="114300" cy="60325"/>
            </a:xfrm>
            <a:custGeom>
              <a:avLst/>
              <a:gdLst>
                <a:gd name="T0" fmla="*/ 10 w 52"/>
                <a:gd name="T1" fmla="*/ 0 h 13"/>
                <a:gd name="T2" fmla="*/ 12 w 52"/>
                <a:gd name="T3" fmla="*/ 0 h 13"/>
                <a:gd name="T4" fmla="*/ 23 w 52"/>
                <a:gd name="T5" fmla="*/ 0 h 13"/>
                <a:gd name="T6" fmla="*/ 29 w 52"/>
                <a:gd name="T7" fmla="*/ 0 h 13"/>
                <a:gd name="T8" fmla="*/ 35 w 52"/>
                <a:gd name="T9" fmla="*/ 4 h 13"/>
                <a:gd name="T10" fmla="*/ 44 w 52"/>
                <a:gd name="T11" fmla="*/ 8 h 13"/>
                <a:gd name="T12" fmla="*/ 52 w 52"/>
                <a:gd name="T13" fmla="*/ 13 h 13"/>
                <a:gd name="T14" fmla="*/ 50 w 52"/>
                <a:gd name="T15" fmla="*/ 13 h 13"/>
                <a:gd name="T16" fmla="*/ 46 w 52"/>
                <a:gd name="T17" fmla="*/ 11 h 13"/>
                <a:gd name="T18" fmla="*/ 38 w 52"/>
                <a:gd name="T19" fmla="*/ 10 h 13"/>
                <a:gd name="T20" fmla="*/ 33 w 52"/>
                <a:gd name="T21" fmla="*/ 8 h 13"/>
                <a:gd name="T22" fmla="*/ 23 w 52"/>
                <a:gd name="T23" fmla="*/ 6 h 13"/>
                <a:gd name="T24" fmla="*/ 18 w 52"/>
                <a:gd name="T25" fmla="*/ 6 h 13"/>
                <a:gd name="T26" fmla="*/ 8 w 52"/>
                <a:gd name="T27" fmla="*/ 6 h 13"/>
                <a:gd name="T28" fmla="*/ 2 w 52"/>
                <a:gd name="T29" fmla="*/ 8 h 13"/>
                <a:gd name="T30" fmla="*/ 0 w 52"/>
                <a:gd name="T31" fmla="*/ 8 h 13"/>
                <a:gd name="T32" fmla="*/ 4 w 52"/>
                <a:gd name="T33" fmla="*/ 6 h 13"/>
                <a:gd name="T34" fmla="*/ 8 w 52"/>
                <a:gd name="T35" fmla="*/ 2 h 13"/>
                <a:gd name="T36" fmla="*/ 10 w 52"/>
                <a:gd name="T37" fmla="*/ 0 h 13"/>
                <a:gd name="T38" fmla="*/ 10 w 52"/>
                <a:gd name="T39" fmla="*/ 0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"/>
                <a:gd name="T61" fmla="*/ 0 h 13"/>
                <a:gd name="T62" fmla="*/ 52 w 52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" h="13">
                  <a:moveTo>
                    <a:pt x="1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4"/>
                  </a:lnTo>
                  <a:lnTo>
                    <a:pt x="44" y="8"/>
                  </a:lnTo>
                  <a:lnTo>
                    <a:pt x="52" y="13"/>
                  </a:lnTo>
                  <a:lnTo>
                    <a:pt x="50" y="13"/>
                  </a:lnTo>
                  <a:lnTo>
                    <a:pt x="46" y="11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0" name="Freeform 160"/>
            <p:cNvSpPr>
              <a:spLocks/>
            </p:cNvSpPr>
            <p:nvPr/>
          </p:nvSpPr>
          <p:spPr bwMode="auto">
            <a:xfrm flipH="1">
              <a:off x="4088011" y="5424490"/>
              <a:ext cx="104775" cy="301625"/>
            </a:xfrm>
            <a:custGeom>
              <a:avLst/>
              <a:gdLst>
                <a:gd name="T0" fmla="*/ 0 w 49"/>
                <a:gd name="T1" fmla="*/ 59 h 71"/>
                <a:gd name="T2" fmla="*/ 0 w 49"/>
                <a:gd name="T3" fmla="*/ 57 h 71"/>
                <a:gd name="T4" fmla="*/ 0 w 49"/>
                <a:gd name="T5" fmla="*/ 53 h 71"/>
                <a:gd name="T6" fmla="*/ 2 w 49"/>
                <a:gd name="T7" fmla="*/ 46 h 71"/>
                <a:gd name="T8" fmla="*/ 10 w 49"/>
                <a:gd name="T9" fmla="*/ 40 h 71"/>
                <a:gd name="T10" fmla="*/ 15 w 49"/>
                <a:gd name="T11" fmla="*/ 29 h 71"/>
                <a:gd name="T12" fmla="*/ 25 w 49"/>
                <a:gd name="T13" fmla="*/ 19 h 71"/>
                <a:gd name="T14" fmla="*/ 30 w 49"/>
                <a:gd name="T15" fmla="*/ 14 h 71"/>
                <a:gd name="T16" fmla="*/ 36 w 49"/>
                <a:gd name="T17" fmla="*/ 10 h 71"/>
                <a:gd name="T18" fmla="*/ 44 w 49"/>
                <a:gd name="T19" fmla="*/ 4 h 71"/>
                <a:gd name="T20" fmla="*/ 49 w 49"/>
                <a:gd name="T21" fmla="*/ 0 h 71"/>
                <a:gd name="T22" fmla="*/ 44 w 49"/>
                <a:gd name="T23" fmla="*/ 6 h 71"/>
                <a:gd name="T24" fmla="*/ 38 w 49"/>
                <a:gd name="T25" fmla="*/ 14 h 71"/>
                <a:gd name="T26" fmla="*/ 30 w 49"/>
                <a:gd name="T27" fmla="*/ 23 h 71"/>
                <a:gd name="T28" fmla="*/ 21 w 49"/>
                <a:gd name="T29" fmla="*/ 34 h 71"/>
                <a:gd name="T30" fmla="*/ 13 w 49"/>
                <a:gd name="T31" fmla="*/ 46 h 71"/>
                <a:gd name="T32" fmla="*/ 10 w 49"/>
                <a:gd name="T33" fmla="*/ 57 h 71"/>
                <a:gd name="T34" fmla="*/ 8 w 49"/>
                <a:gd name="T35" fmla="*/ 71 h 71"/>
                <a:gd name="T36" fmla="*/ 6 w 49"/>
                <a:gd name="T37" fmla="*/ 71 h 71"/>
                <a:gd name="T38" fmla="*/ 4 w 49"/>
                <a:gd name="T39" fmla="*/ 67 h 71"/>
                <a:gd name="T40" fmla="*/ 0 w 49"/>
                <a:gd name="T41" fmla="*/ 61 h 71"/>
                <a:gd name="T42" fmla="*/ 0 w 49"/>
                <a:gd name="T43" fmla="*/ 59 h 71"/>
                <a:gd name="T44" fmla="*/ 0 w 49"/>
                <a:gd name="T45" fmla="*/ 59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9"/>
                <a:gd name="T70" fmla="*/ 0 h 71"/>
                <a:gd name="T71" fmla="*/ 49 w 49"/>
                <a:gd name="T72" fmla="*/ 71 h 7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9" h="71">
                  <a:moveTo>
                    <a:pt x="0" y="59"/>
                  </a:moveTo>
                  <a:lnTo>
                    <a:pt x="0" y="57"/>
                  </a:lnTo>
                  <a:lnTo>
                    <a:pt x="0" y="53"/>
                  </a:lnTo>
                  <a:lnTo>
                    <a:pt x="2" y="46"/>
                  </a:lnTo>
                  <a:lnTo>
                    <a:pt x="10" y="40"/>
                  </a:lnTo>
                  <a:lnTo>
                    <a:pt x="15" y="29"/>
                  </a:lnTo>
                  <a:lnTo>
                    <a:pt x="25" y="19"/>
                  </a:lnTo>
                  <a:lnTo>
                    <a:pt x="30" y="14"/>
                  </a:lnTo>
                  <a:lnTo>
                    <a:pt x="36" y="10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44" y="6"/>
                  </a:lnTo>
                  <a:lnTo>
                    <a:pt x="38" y="14"/>
                  </a:lnTo>
                  <a:lnTo>
                    <a:pt x="30" y="23"/>
                  </a:lnTo>
                  <a:lnTo>
                    <a:pt x="21" y="34"/>
                  </a:lnTo>
                  <a:lnTo>
                    <a:pt x="13" y="46"/>
                  </a:lnTo>
                  <a:lnTo>
                    <a:pt x="10" y="57"/>
                  </a:lnTo>
                  <a:lnTo>
                    <a:pt x="8" y="71"/>
                  </a:lnTo>
                  <a:lnTo>
                    <a:pt x="6" y="71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1" name="Freeform 161"/>
            <p:cNvSpPr>
              <a:spLocks/>
            </p:cNvSpPr>
            <p:nvPr/>
          </p:nvSpPr>
          <p:spPr bwMode="auto">
            <a:xfrm flipH="1">
              <a:off x="3565326" y="5743577"/>
              <a:ext cx="161925" cy="198439"/>
            </a:xfrm>
            <a:custGeom>
              <a:avLst/>
              <a:gdLst>
                <a:gd name="T0" fmla="*/ 11 w 74"/>
                <a:gd name="T1" fmla="*/ 0 h 48"/>
                <a:gd name="T2" fmla="*/ 15 w 74"/>
                <a:gd name="T3" fmla="*/ 2 h 48"/>
                <a:gd name="T4" fmla="*/ 23 w 74"/>
                <a:gd name="T5" fmla="*/ 4 h 48"/>
                <a:gd name="T6" fmla="*/ 30 w 74"/>
                <a:gd name="T7" fmla="*/ 8 h 48"/>
                <a:gd name="T8" fmla="*/ 40 w 74"/>
                <a:gd name="T9" fmla="*/ 14 h 48"/>
                <a:gd name="T10" fmla="*/ 49 w 74"/>
                <a:gd name="T11" fmla="*/ 23 h 48"/>
                <a:gd name="T12" fmla="*/ 55 w 74"/>
                <a:gd name="T13" fmla="*/ 27 h 48"/>
                <a:gd name="T14" fmla="*/ 61 w 74"/>
                <a:gd name="T15" fmla="*/ 33 h 48"/>
                <a:gd name="T16" fmla="*/ 66 w 74"/>
                <a:gd name="T17" fmla="*/ 40 h 48"/>
                <a:gd name="T18" fmla="*/ 74 w 74"/>
                <a:gd name="T19" fmla="*/ 48 h 48"/>
                <a:gd name="T20" fmla="*/ 72 w 74"/>
                <a:gd name="T21" fmla="*/ 46 h 48"/>
                <a:gd name="T22" fmla="*/ 66 w 74"/>
                <a:gd name="T23" fmla="*/ 40 h 48"/>
                <a:gd name="T24" fmla="*/ 57 w 74"/>
                <a:gd name="T25" fmla="*/ 35 h 48"/>
                <a:gd name="T26" fmla="*/ 47 w 74"/>
                <a:gd name="T27" fmla="*/ 27 h 48"/>
                <a:gd name="T28" fmla="*/ 36 w 74"/>
                <a:gd name="T29" fmla="*/ 19 h 48"/>
                <a:gd name="T30" fmla="*/ 25 w 74"/>
                <a:gd name="T31" fmla="*/ 14 h 48"/>
                <a:gd name="T32" fmla="*/ 11 w 74"/>
                <a:gd name="T33" fmla="*/ 12 h 48"/>
                <a:gd name="T34" fmla="*/ 2 w 74"/>
                <a:gd name="T35" fmla="*/ 12 h 48"/>
                <a:gd name="T36" fmla="*/ 0 w 74"/>
                <a:gd name="T37" fmla="*/ 8 h 48"/>
                <a:gd name="T38" fmla="*/ 4 w 74"/>
                <a:gd name="T39" fmla="*/ 4 h 48"/>
                <a:gd name="T40" fmla="*/ 8 w 74"/>
                <a:gd name="T41" fmla="*/ 2 h 48"/>
                <a:gd name="T42" fmla="*/ 11 w 74"/>
                <a:gd name="T43" fmla="*/ 0 h 48"/>
                <a:gd name="T44" fmla="*/ 11 w 74"/>
                <a:gd name="T45" fmla="*/ 0 h 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4"/>
                <a:gd name="T70" fmla="*/ 0 h 48"/>
                <a:gd name="T71" fmla="*/ 74 w 74"/>
                <a:gd name="T72" fmla="*/ 48 h 4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4" h="48">
                  <a:moveTo>
                    <a:pt x="11" y="0"/>
                  </a:moveTo>
                  <a:lnTo>
                    <a:pt x="15" y="2"/>
                  </a:lnTo>
                  <a:lnTo>
                    <a:pt x="23" y="4"/>
                  </a:lnTo>
                  <a:lnTo>
                    <a:pt x="30" y="8"/>
                  </a:lnTo>
                  <a:lnTo>
                    <a:pt x="40" y="14"/>
                  </a:lnTo>
                  <a:lnTo>
                    <a:pt x="49" y="23"/>
                  </a:lnTo>
                  <a:lnTo>
                    <a:pt x="55" y="27"/>
                  </a:lnTo>
                  <a:lnTo>
                    <a:pt x="61" y="33"/>
                  </a:lnTo>
                  <a:lnTo>
                    <a:pt x="66" y="40"/>
                  </a:lnTo>
                  <a:lnTo>
                    <a:pt x="74" y="48"/>
                  </a:lnTo>
                  <a:lnTo>
                    <a:pt x="72" y="46"/>
                  </a:lnTo>
                  <a:lnTo>
                    <a:pt x="66" y="40"/>
                  </a:lnTo>
                  <a:lnTo>
                    <a:pt x="57" y="35"/>
                  </a:lnTo>
                  <a:lnTo>
                    <a:pt x="47" y="27"/>
                  </a:lnTo>
                  <a:lnTo>
                    <a:pt x="36" y="19"/>
                  </a:lnTo>
                  <a:lnTo>
                    <a:pt x="25" y="14"/>
                  </a:lnTo>
                  <a:lnTo>
                    <a:pt x="11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pic>
          <p:nvPicPr>
            <p:cNvPr id="61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78272" y="2124077"/>
              <a:ext cx="2103834" cy="363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882406" y="3724276"/>
              <a:ext cx="51435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6164" name="Straight Connector 31"/>
            <p:cNvCxnSpPr>
              <a:cxnSpLocks noChangeShapeType="1"/>
            </p:cNvCxnSpPr>
            <p:nvPr/>
          </p:nvCxnSpPr>
          <p:spPr bwMode="auto">
            <a:xfrm rot="5400000">
              <a:off x="6900861" y="3876081"/>
              <a:ext cx="304800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6165" name="Straight Connector 32"/>
            <p:cNvCxnSpPr>
              <a:cxnSpLocks noChangeShapeType="1"/>
            </p:cNvCxnSpPr>
            <p:nvPr/>
          </p:nvCxnSpPr>
          <p:spPr bwMode="auto">
            <a:xfrm rot="5400000">
              <a:off x="6900068" y="4257876"/>
              <a:ext cx="306388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sp>
          <p:nvSpPr>
            <p:cNvPr id="38" name="Trapezoid 37"/>
            <p:cNvSpPr/>
            <p:nvPr/>
          </p:nvSpPr>
          <p:spPr bwMode="auto">
            <a:xfrm rot="5400000">
              <a:off x="4491631" y="37909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806" y="32670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rapezoid 35"/>
            <p:cNvSpPr/>
            <p:nvPr/>
          </p:nvSpPr>
          <p:spPr bwMode="auto">
            <a:xfrm rot="16200000" flipH="1">
              <a:off x="7406281" y="38671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25456" y="33432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70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4613670" y="941190"/>
              <a:ext cx="2743200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171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4776389" y="1997673"/>
              <a:ext cx="2417763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8FD57-4040-4153-A296-FDCF902B6176}"/>
              </a:ext>
            </a:extLst>
          </p:cNvPr>
          <p:cNvSpPr txBox="1"/>
          <p:nvPr/>
        </p:nvSpPr>
        <p:spPr>
          <a:xfrm>
            <a:off x="5745588" y="1581703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computationally mimic a camera? </a:t>
            </a:r>
            <a:br>
              <a:rPr lang="en-US" dirty="0"/>
            </a:br>
            <a:r>
              <a:rPr lang="en-US" dirty="0"/>
              <a:t>What specific data would you need? </a:t>
            </a:r>
            <a:br>
              <a:rPr lang="en-US" dirty="0"/>
            </a:br>
            <a:r>
              <a:rPr lang="en-US" dirty="0"/>
              <a:t>What specific computations would you perform?</a:t>
            </a:r>
          </a:p>
        </p:txBody>
      </p:sp>
    </p:spTree>
    <p:extLst>
      <p:ext uri="{BB962C8B-B14F-4D97-AF65-F5344CB8AC3E}">
        <p14:creationId xmlns:p14="http://schemas.microsoft.com/office/powerpoint/2010/main" val="16030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5051</TotalTime>
  <Words>1429</Words>
  <Application>Microsoft Office PowerPoint</Application>
  <PresentationFormat>Widescreen</PresentationFormat>
  <Paragraphs>368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ＭＳ Ｐゴシック</vt:lpstr>
      <vt:lpstr>Arial</vt:lpstr>
      <vt:lpstr>Calibri</vt:lpstr>
      <vt:lpstr>Cambria</vt:lpstr>
      <vt:lpstr>Lato</vt:lpstr>
      <vt:lpstr>Lato Medium</vt:lpstr>
      <vt:lpstr>Times New Roman</vt:lpstr>
      <vt:lpstr>SampleSlides</vt:lpstr>
      <vt:lpstr>PowerPoint Presentation</vt:lpstr>
      <vt:lpstr>Computer Graphics is Used By…</vt:lpstr>
      <vt:lpstr>Computer Graphics is Used By…</vt:lpstr>
      <vt:lpstr>Computer Graphics is Used By…</vt:lpstr>
      <vt:lpstr>Computer Graphics is Used By…</vt:lpstr>
      <vt:lpstr>Although…Production CG is Changing…</vt:lpstr>
      <vt:lpstr>3D Graphics: Image Formation</vt:lpstr>
      <vt:lpstr>PowerPoint Presentation</vt:lpstr>
      <vt:lpstr>Synthetic Camera Model</vt:lpstr>
      <vt:lpstr>Polygonal Models</vt:lpstr>
      <vt:lpstr>Pixel Discretization</vt:lpstr>
      <vt:lpstr>PowerPoint Presentation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Rasterization</vt:lpstr>
      <vt:lpstr>3D Graphics Pipeline</vt:lpstr>
      <vt:lpstr>Rasterization is a Pipeline</vt:lpstr>
      <vt:lpstr>Vertex Shader</vt:lpstr>
      <vt:lpstr>Changing Coordinate Systems</vt:lpstr>
      <vt:lpstr>Pipeline Step: Primitive Assembly</vt:lpstr>
      <vt:lpstr>Pipeline Step: Clipping</vt:lpstr>
      <vt:lpstr>Rasterization</vt:lpstr>
      <vt:lpstr>Pipeline Step: Fragment Processing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Simple Vertex Shader</vt:lpstr>
      <vt:lpstr>What a Vertex Shader Does…</vt:lpstr>
      <vt:lpstr>Simple Fragment Program</vt:lpstr>
      <vt:lpstr>What a Fragment Shader Does…</vt:lpstr>
      <vt:lpstr>Processing on a GPU</vt:lpstr>
      <vt:lpstr>Shading</vt:lpstr>
      <vt:lpstr>What Should You Know?</vt:lpstr>
      <vt:lpstr>CS 418…About the Course</vt:lpstr>
      <vt:lpstr>Things you would not use WebGL for..</vt:lpstr>
      <vt:lpstr>Class Mechanics</vt:lpstr>
      <vt:lpstr>Class Mechanics: Grades</vt:lpstr>
      <vt:lpstr>Grading Scale</vt:lpstr>
      <vt:lpstr>Course Policies</vt:lpstr>
      <vt:lpstr>Class Mechanics: No Book</vt:lpstr>
      <vt:lpstr>Suggested Books</vt:lpstr>
      <vt:lpstr>Suggested Books</vt:lpstr>
      <vt:lpstr>Suggested Books</vt:lpstr>
      <vt:lpstr>Course Topics</vt:lpstr>
      <vt:lpstr>For Next Class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36</cp:revision>
  <dcterms:created xsi:type="dcterms:W3CDTF">2017-05-11T14:02:37Z</dcterms:created>
  <dcterms:modified xsi:type="dcterms:W3CDTF">2018-01-18T18:43:14Z</dcterms:modified>
</cp:coreProperties>
</file>